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9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1" r:id="rId23"/>
    <p:sldId id="282" r:id="rId24"/>
    <p:sldId id="283" r:id="rId25"/>
    <p:sldId id="284" r:id="rId26"/>
    <p:sldId id="285" r:id="rId27"/>
    <p:sldId id="286" r:id="rId28"/>
    <p:sldId id="287" r:id="rId29"/>
    <p:sldId id="288" r:id="rId30"/>
    <p:sldId id="289" r:id="rId31"/>
    <p:sldId id="290"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A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2" d="100"/>
          <a:sy n="112" d="100"/>
        </p:scale>
        <p:origin x="-157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Всего по РТСУ в 2015-16 уч.году было проведено 118 практик.</c:v>
                </c:pt>
              </c:strCache>
            </c:strRef>
          </c:tx>
          <c:explosion val="25"/>
          <c:dLbls>
            <c:showLegendKey val="0"/>
            <c:showVal val="1"/>
            <c:showCatName val="0"/>
            <c:showSerName val="0"/>
            <c:showPercent val="0"/>
            <c:showBubbleSize val="0"/>
            <c:showLeaderLines val="1"/>
          </c:dLbls>
          <c:cat>
            <c:strRef>
              <c:f>Лист1!$A$2:$A$5</c:f>
              <c:strCache>
                <c:ptCount val="4"/>
                <c:pt idx="0">
                  <c:v>Учебных д/о (1167 чел.)</c:v>
                </c:pt>
                <c:pt idx="1">
                  <c:v>Производственных д/о (1385 чел.)</c:v>
                </c:pt>
                <c:pt idx="2">
                  <c:v>Учебных з/о (637 чел.)</c:v>
                </c:pt>
                <c:pt idx="3">
                  <c:v>Производственных з/о (746 чел.)</c:v>
                </c:pt>
              </c:strCache>
            </c:strRef>
          </c:cat>
          <c:val>
            <c:numRef>
              <c:f>Лист1!$B$2:$B$5</c:f>
              <c:numCache>
                <c:formatCode>General</c:formatCode>
                <c:ptCount val="4"/>
                <c:pt idx="0">
                  <c:v>28</c:v>
                </c:pt>
                <c:pt idx="1">
                  <c:v>58</c:v>
                </c:pt>
                <c:pt idx="2">
                  <c:v>13</c:v>
                </c:pt>
                <c:pt idx="3">
                  <c:v>19</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txPr>
    <a:bodyPr/>
    <a:lstStyle/>
    <a:p>
      <a:pPr>
        <a:defRPr>
          <a:latin typeface="Times New Roman" pitchFamily="18" charset="0"/>
          <a:cs typeface="Times New Roman" pitchFamily="18"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В 2015-2016 учебном году количество выпускников составило 1193 человек</c:v>
                </c:pt>
              </c:strCache>
            </c:strRef>
          </c:tx>
          <c:dLbls>
            <c:showLegendKey val="0"/>
            <c:showVal val="1"/>
            <c:showCatName val="0"/>
            <c:showSerName val="0"/>
            <c:showPercent val="0"/>
            <c:showBubbleSize val="0"/>
            <c:showLeaderLines val="1"/>
          </c:dLbls>
          <c:cat>
            <c:strRef>
              <c:f>Лист1!$A$2:$A$4</c:f>
              <c:strCache>
                <c:ptCount val="3"/>
                <c:pt idx="0">
                  <c:v>Специалисты</c:v>
                </c:pt>
                <c:pt idx="1">
                  <c:v>Бакалавры</c:v>
                </c:pt>
                <c:pt idx="2">
                  <c:v>Магистры</c:v>
                </c:pt>
              </c:strCache>
            </c:strRef>
          </c:cat>
          <c:val>
            <c:numRef>
              <c:f>Лист1!$B$2:$B$4</c:f>
              <c:numCache>
                <c:formatCode>General</c:formatCode>
                <c:ptCount val="3"/>
                <c:pt idx="0">
                  <c:v>126</c:v>
                </c:pt>
                <c:pt idx="1">
                  <c:v>900</c:v>
                </c:pt>
                <c:pt idx="2">
                  <c:v>167</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txPr>
    <a:bodyPr/>
    <a:lstStyle/>
    <a:p>
      <a:pPr>
        <a:defRPr>
          <a:latin typeface="Times New Roman" pitchFamily="18" charset="0"/>
          <a:cs typeface="Times New Roman" pitchFamily="18" charset="0"/>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За 2015-2016 учебный год в Институте повышения квалификации повысили свою профессиональную квалификацию 240 человек</c:v>
                </c:pt>
              </c:strCache>
            </c:strRef>
          </c:tx>
          <c:dLbls>
            <c:dLbl>
              <c:idx val="0"/>
              <c:layout>
                <c:manualLayout>
                  <c:x val="-7.20970946340041E-2"/>
                  <c:y val="-0.10331989751281088"/>
                </c:manualLayout>
              </c:layout>
              <c:showLegendKey val="0"/>
              <c:showVal val="1"/>
              <c:showCatName val="0"/>
              <c:showSerName val="0"/>
              <c:showPercent val="0"/>
              <c:showBubbleSize val="0"/>
            </c:dLbl>
            <c:showLegendKey val="0"/>
            <c:showVal val="1"/>
            <c:showCatName val="0"/>
            <c:showSerName val="0"/>
            <c:showPercent val="0"/>
            <c:showBubbleSize val="0"/>
            <c:showLeaderLines val="1"/>
          </c:dLbls>
          <c:cat>
            <c:strRef>
              <c:f>Лист1!$A$2:$A$5</c:f>
              <c:strCache>
                <c:ptCount val="2"/>
                <c:pt idx="0">
                  <c:v>Преподаватели вузов</c:v>
                </c:pt>
                <c:pt idx="1">
                  <c:v>Учителя СОУ</c:v>
                </c:pt>
              </c:strCache>
            </c:strRef>
          </c:cat>
          <c:val>
            <c:numRef>
              <c:f>Лист1!$B$2:$B$5</c:f>
              <c:numCache>
                <c:formatCode>General</c:formatCode>
                <c:ptCount val="4"/>
                <c:pt idx="0">
                  <c:v>167</c:v>
                </c:pt>
                <c:pt idx="1">
                  <c:v>73</c:v>
                </c:pt>
              </c:numCache>
            </c:numRef>
          </c:val>
        </c:ser>
        <c:dLbls>
          <c:showLegendKey val="0"/>
          <c:showVal val="0"/>
          <c:showCatName val="0"/>
          <c:showSerName val="0"/>
          <c:showPercent val="0"/>
          <c:showBubbleSize val="0"/>
          <c:showLeaderLines val="1"/>
        </c:dLbls>
      </c:pie3DChart>
    </c:plotArea>
    <c:legend>
      <c:legendPos val="r"/>
      <c:legendEntry>
        <c:idx val="2"/>
        <c:delete val="1"/>
      </c:legendEntry>
      <c:legendEntry>
        <c:idx val="3"/>
        <c:delete val="1"/>
      </c:legendEntry>
      <c:layout/>
      <c:overlay val="0"/>
    </c:legend>
    <c:plotVisOnly val="1"/>
    <c:dispBlanksAs val="zero"/>
    <c:showDLblsOverMax val="0"/>
  </c:chart>
  <c:txPr>
    <a:bodyPr/>
    <a:lstStyle/>
    <a:p>
      <a:pPr>
        <a:defRPr>
          <a:latin typeface="Times New Roman" pitchFamily="18" charset="0"/>
          <a:cs typeface="Times New Roman" pitchFamily="18" charset="0"/>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В  2016 году ЕГЭ успешно сдали 54 учащихся СОШ РТСУ, из них поступили: </c:v>
                </c:pt>
              </c:strCache>
            </c:strRef>
          </c:tx>
          <c:explosion val="25"/>
          <c:dLbls>
            <c:showLegendKey val="0"/>
            <c:showVal val="1"/>
            <c:showCatName val="0"/>
            <c:showSerName val="0"/>
            <c:showPercent val="0"/>
            <c:showBubbleSize val="0"/>
            <c:showLeaderLines val="1"/>
          </c:dLbls>
          <c:cat>
            <c:strRef>
              <c:f>Лист1!$A$2:$A$4</c:f>
              <c:strCache>
                <c:ptCount val="3"/>
                <c:pt idx="0">
                  <c:v>в вузы РФ</c:v>
                </c:pt>
                <c:pt idx="1">
                  <c:v>в филиал МИСИС (г. Душанбе)</c:v>
                </c:pt>
                <c:pt idx="2">
                  <c:v>в РТСУ</c:v>
                </c:pt>
              </c:strCache>
            </c:strRef>
          </c:cat>
          <c:val>
            <c:numRef>
              <c:f>Лист1!$B$2:$B$4</c:f>
              <c:numCache>
                <c:formatCode>General</c:formatCode>
                <c:ptCount val="3"/>
                <c:pt idx="0">
                  <c:v>11</c:v>
                </c:pt>
                <c:pt idx="1">
                  <c:v>2</c:v>
                </c:pt>
                <c:pt idx="2">
                  <c:v>41</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sz="2000" dirty="0">
                <a:solidFill>
                  <a:srgbClr val="004ADE"/>
                </a:solidFill>
                <a:latin typeface="Times New Roman" pitchFamily="18" charset="0"/>
                <a:cs typeface="Times New Roman" pitchFamily="18" charset="0"/>
              </a:rPr>
              <a:t>На декабрь 2016 года общее число иностранных граждан, обучающихся в РТСУ, составило </a:t>
            </a:r>
            <a:r>
              <a:rPr lang="ru-RU" sz="2000" dirty="0">
                <a:solidFill>
                  <a:srgbClr val="FF0000"/>
                </a:solidFill>
                <a:latin typeface="Times New Roman" pitchFamily="18" charset="0"/>
                <a:cs typeface="Times New Roman" pitchFamily="18" charset="0"/>
              </a:rPr>
              <a:t>189</a:t>
            </a:r>
            <a:r>
              <a:rPr lang="ru-RU" sz="2000" dirty="0">
                <a:solidFill>
                  <a:srgbClr val="004ADE"/>
                </a:solidFill>
                <a:latin typeface="Times New Roman" pitchFamily="18" charset="0"/>
                <a:cs typeface="Times New Roman" pitchFamily="18" charset="0"/>
              </a:rPr>
              <a:t> чел. из 13 стран мира </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На декабрь 2016 года общее число иностранных граждан, обучающихся в РТСУ, составило 189 чел. из 13 стран мира </c:v>
                </c:pt>
              </c:strCache>
            </c:strRef>
          </c:tx>
          <c:explosion val="25"/>
          <c:dLbls>
            <c:dLblPos val="outEnd"/>
            <c:showLegendKey val="0"/>
            <c:showVal val="1"/>
            <c:showCatName val="0"/>
            <c:showSerName val="0"/>
            <c:showPercent val="0"/>
            <c:showBubbleSize val="0"/>
            <c:showLeaderLines val="1"/>
          </c:dLbls>
          <c:cat>
            <c:strRef>
              <c:f>Лист1!$A$2:$A$14</c:f>
              <c:strCache>
                <c:ptCount val="13"/>
                <c:pt idx="0">
                  <c:v>Азербайджан</c:v>
                </c:pt>
                <c:pt idx="1">
                  <c:v>Армения</c:v>
                </c:pt>
                <c:pt idx="2">
                  <c:v>Афганистан</c:v>
                </c:pt>
                <c:pt idx="3">
                  <c:v>Германия</c:v>
                </c:pt>
                <c:pt idx="4">
                  <c:v>Иран</c:v>
                </c:pt>
                <c:pt idx="5">
                  <c:v>Казахстан</c:v>
                </c:pt>
                <c:pt idx="6">
                  <c:v>Киргизия</c:v>
                </c:pt>
                <c:pt idx="7">
                  <c:v>КНР</c:v>
                </c:pt>
                <c:pt idx="8">
                  <c:v>Корея</c:v>
                </c:pt>
                <c:pt idx="9">
                  <c:v>Россия</c:v>
                </c:pt>
                <c:pt idx="10">
                  <c:v>Туркменистан</c:v>
                </c:pt>
                <c:pt idx="11">
                  <c:v>Узбекистан</c:v>
                </c:pt>
                <c:pt idx="12">
                  <c:v>Эстония</c:v>
                </c:pt>
              </c:strCache>
            </c:strRef>
          </c:cat>
          <c:val>
            <c:numRef>
              <c:f>Лист1!$B$2:$B$14</c:f>
              <c:numCache>
                <c:formatCode>General</c:formatCode>
                <c:ptCount val="13"/>
                <c:pt idx="0">
                  <c:v>2</c:v>
                </c:pt>
                <c:pt idx="1">
                  <c:v>2</c:v>
                </c:pt>
                <c:pt idx="2">
                  <c:v>6</c:v>
                </c:pt>
                <c:pt idx="3">
                  <c:v>1</c:v>
                </c:pt>
                <c:pt idx="4">
                  <c:v>4</c:v>
                </c:pt>
                <c:pt idx="5">
                  <c:v>4</c:v>
                </c:pt>
                <c:pt idx="6">
                  <c:v>2</c:v>
                </c:pt>
                <c:pt idx="7">
                  <c:v>62</c:v>
                </c:pt>
                <c:pt idx="8">
                  <c:v>2</c:v>
                </c:pt>
                <c:pt idx="9">
                  <c:v>80</c:v>
                </c:pt>
                <c:pt idx="10">
                  <c:v>15</c:v>
                </c:pt>
                <c:pt idx="11">
                  <c:v>2</c:v>
                </c:pt>
                <c:pt idx="12">
                  <c:v>1</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84902482824037295"/>
          <c:y val="0.25926972533638587"/>
          <c:w val="0.12429746368050609"/>
          <c:h val="0.51512909302212373"/>
        </c:manualLayout>
      </c:layout>
      <c:overlay val="0"/>
      <c:txPr>
        <a:bodyPr/>
        <a:lstStyle/>
        <a:p>
          <a:pPr>
            <a:defRPr sz="1130" baseline="0"/>
          </a:pPr>
          <a:endParaRPr lang="ru-RU"/>
        </a:p>
      </c:txPr>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0850463393889941"/>
          <c:y val="1.7347799242707095E-2"/>
        </c:manualLayout>
      </c:layout>
      <c:overlay val="0"/>
      <c:txPr>
        <a:bodyPr/>
        <a:lstStyle/>
        <a:p>
          <a:pPr>
            <a:defRPr>
              <a:solidFill>
                <a:srgbClr val="FF0000"/>
              </a:solidFill>
            </a:defRPr>
          </a:pPr>
          <a:endParaRPr lang="ru-RU"/>
        </a:p>
      </c:txPr>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6.3266155910991967E-2"/>
          <c:y val="0.17191877127153135"/>
          <c:w val="0.63539602230576531"/>
          <c:h val="0.75062433325807287"/>
        </c:manualLayout>
      </c:layout>
      <c:pie3DChart>
        <c:varyColors val="1"/>
        <c:ser>
          <c:idx val="0"/>
          <c:order val="0"/>
          <c:tx>
            <c:strRef>
              <c:f>Лист1!$B$1</c:f>
              <c:strCache>
                <c:ptCount val="1"/>
                <c:pt idx="0">
                  <c:v>Прием иностранных граждан в 2016/2017 учебном году составил 80 чел. из 9 стран мира, в это число входят:</c:v>
                </c:pt>
              </c:strCache>
            </c:strRef>
          </c:tx>
          <c:explosion val="25"/>
          <c:dLbls>
            <c:showLegendKey val="0"/>
            <c:showVal val="1"/>
            <c:showCatName val="0"/>
            <c:showSerName val="0"/>
            <c:showPercent val="0"/>
            <c:showBubbleSize val="0"/>
            <c:showLeaderLines val="1"/>
          </c:dLbls>
          <c:cat>
            <c:strRef>
              <c:f>Лист1!$A$2:$A$5</c:f>
              <c:strCache>
                <c:ptCount val="4"/>
                <c:pt idx="0">
                  <c:v>бакалавры</c:v>
                </c:pt>
                <c:pt idx="1">
                  <c:v>магистры</c:v>
                </c:pt>
                <c:pt idx="2">
                  <c:v>аспиранты</c:v>
                </c:pt>
                <c:pt idx="3">
                  <c:v>слушатели курсов русского языка</c:v>
                </c:pt>
              </c:strCache>
            </c:strRef>
          </c:cat>
          <c:val>
            <c:numRef>
              <c:f>Лист1!$B$2:$B$5</c:f>
              <c:numCache>
                <c:formatCode>General</c:formatCode>
                <c:ptCount val="4"/>
                <c:pt idx="0">
                  <c:v>41</c:v>
                </c:pt>
                <c:pt idx="1">
                  <c:v>14</c:v>
                </c:pt>
                <c:pt idx="2">
                  <c:v>3</c:v>
                </c:pt>
                <c:pt idx="3">
                  <c:v>22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75054967010833917"/>
          <c:y val="0.44017047687652389"/>
          <c:w val="0.22384833584798822"/>
          <c:h val="0.17239900465061828"/>
        </c:manualLayout>
      </c:layout>
      <c:overlay val="0"/>
      <c:txPr>
        <a:bodyPr/>
        <a:lstStyle/>
        <a:p>
          <a:pPr>
            <a:defRPr sz="1100" baseline="0"/>
          </a:pPr>
          <a:endParaRPr lang="ru-RU"/>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dirty="0">
                <a:solidFill>
                  <a:srgbClr val="0070C0"/>
                </a:solidFill>
                <a:latin typeface="Times New Roman" pitchFamily="18" charset="0"/>
                <a:cs typeface="Times New Roman" pitchFamily="18" charset="0"/>
              </a:rPr>
              <a:t>62 студентов прошли обучение в рамках программ академических обменов в вузах</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62 студентов прошли обучение в рамках программ академических обменов в вузах</c:v>
                </c:pt>
              </c:strCache>
            </c:strRef>
          </c:tx>
          <c:explosion val="25"/>
          <c:dLbls>
            <c:showLegendKey val="0"/>
            <c:showVal val="1"/>
            <c:showCatName val="0"/>
            <c:showSerName val="0"/>
            <c:showPercent val="0"/>
            <c:showBubbleSize val="0"/>
            <c:showLeaderLines val="1"/>
          </c:dLbls>
          <c:cat>
            <c:strRef>
              <c:f>Лист1!$A$2:$A$6</c:f>
              <c:strCache>
                <c:ptCount val="5"/>
                <c:pt idx="0">
                  <c:v>Казахстана</c:v>
                </c:pt>
                <c:pt idx="1">
                  <c:v>Китая</c:v>
                </c:pt>
                <c:pt idx="2">
                  <c:v>России</c:v>
                </c:pt>
                <c:pt idx="3">
                  <c:v>Японии</c:v>
                </c:pt>
                <c:pt idx="4">
                  <c:v>Южной Кореи</c:v>
                </c:pt>
              </c:strCache>
            </c:strRef>
          </c:cat>
          <c:val>
            <c:numRef>
              <c:f>Лист1!$B$2:$B$6</c:f>
              <c:numCache>
                <c:formatCode>General</c:formatCode>
                <c:ptCount val="5"/>
                <c:pt idx="0">
                  <c:v>2</c:v>
                </c:pt>
                <c:pt idx="1">
                  <c:v>24</c:v>
                </c:pt>
                <c:pt idx="2">
                  <c:v>31</c:v>
                </c:pt>
                <c:pt idx="3">
                  <c:v>3</c:v>
                </c:pt>
                <c:pt idx="4">
                  <c:v>2</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Выступили с лекциями перед нашими студентами иностранные лекторы из</c:v>
                </c:pt>
              </c:strCache>
            </c:strRef>
          </c:tx>
          <c:explosion val="25"/>
          <c:dLbls>
            <c:showLegendKey val="0"/>
            <c:showVal val="1"/>
            <c:showCatName val="0"/>
            <c:showSerName val="0"/>
            <c:showPercent val="0"/>
            <c:showBubbleSize val="0"/>
            <c:showLeaderLines val="1"/>
          </c:dLbls>
          <c:cat>
            <c:strRef>
              <c:f>Лист1!$A$2:$A$7</c:f>
              <c:strCache>
                <c:ptCount val="6"/>
                <c:pt idx="0">
                  <c:v>России</c:v>
                </c:pt>
                <c:pt idx="1">
                  <c:v>Японии</c:v>
                </c:pt>
                <c:pt idx="2">
                  <c:v>ФРГ</c:v>
                </c:pt>
                <c:pt idx="3">
                  <c:v>Китая</c:v>
                </c:pt>
                <c:pt idx="4">
                  <c:v>Кореи</c:v>
                </c:pt>
                <c:pt idx="5">
                  <c:v>Латвии</c:v>
                </c:pt>
              </c:strCache>
            </c:strRef>
          </c:cat>
          <c:val>
            <c:numRef>
              <c:f>Лист1!$B$2:$B$7</c:f>
              <c:numCache>
                <c:formatCode>General</c:formatCode>
                <c:ptCount val="6"/>
                <c:pt idx="0">
                  <c:v>6</c:v>
                </c:pt>
                <c:pt idx="1">
                  <c:v>2</c:v>
                </c:pt>
                <c:pt idx="2">
                  <c:v>2</c:v>
                </c:pt>
                <c:pt idx="3">
                  <c:v>2</c:v>
                </c:pt>
                <c:pt idx="4">
                  <c:v>1</c:v>
                </c:pt>
                <c:pt idx="5">
                  <c:v>1</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zero"/>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B71CC24F-114F-420B-8E74-62D2DCEB4E5F}" type="datetimeFigureOut">
              <a:rPr lang="ru-RU" smtClean="0"/>
              <a:t>12.01.2017</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4F5BC078-CD6F-4971-A386-AAC048B0CCE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71CC24F-114F-420B-8E74-62D2DCEB4E5F}" type="datetimeFigureOut">
              <a:rPr lang="ru-RU" smtClean="0"/>
              <a:t>12.01.2017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5BC078-CD6F-4971-A386-AAC048B0CCE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71CC24F-114F-420B-8E74-62D2DCEB4E5F}" type="datetimeFigureOut">
              <a:rPr lang="ru-RU" smtClean="0"/>
              <a:t>12.01.2017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5BC078-CD6F-4971-A386-AAC048B0CCE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71CC24F-114F-420B-8E74-62D2DCEB4E5F}" type="datetimeFigureOut">
              <a:rPr lang="ru-RU" smtClean="0"/>
              <a:t>12.01.2017</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4F5BC078-CD6F-4971-A386-AAC048B0CCE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B71CC24F-114F-420B-8E74-62D2DCEB4E5F}" type="datetimeFigureOut">
              <a:rPr lang="ru-RU" smtClean="0"/>
              <a:t>12.01.2017</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4F5BC078-CD6F-4971-A386-AAC048B0CCE7}"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B71CC24F-114F-420B-8E74-62D2DCEB4E5F}" type="datetimeFigureOut">
              <a:rPr lang="ru-RU" smtClean="0"/>
              <a:t>12.01.2017</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4F5BC078-CD6F-4971-A386-AAC048B0CCE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B71CC24F-114F-420B-8E74-62D2DCEB4E5F}" type="datetimeFigureOut">
              <a:rPr lang="ru-RU" smtClean="0"/>
              <a:t>12.01.2017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4F5BC078-CD6F-4971-A386-AAC048B0CCE7}"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B71CC24F-114F-420B-8E74-62D2DCEB4E5F}" type="datetimeFigureOut">
              <a:rPr lang="ru-RU" smtClean="0"/>
              <a:t>12.01.2017</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5BC078-CD6F-4971-A386-AAC048B0CCE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71CC24F-114F-420B-8E74-62D2DCEB4E5F}" type="datetimeFigureOut">
              <a:rPr lang="ru-RU" smtClean="0"/>
              <a:t>12.01.2017</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5BC078-CD6F-4971-A386-AAC048B0CCE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71CC24F-114F-420B-8E74-62D2DCEB4E5F}" type="datetimeFigureOut">
              <a:rPr lang="ru-RU" smtClean="0"/>
              <a:t>12.01.2017</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5BC078-CD6F-4971-A386-AAC048B0CCE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B71CC24F-114F-420B-8E74-62D2DCEB4E5F}" type="datetimeFigureOut">
              <a:rPr lang="ru-RU" smtClean="0"/>
              <a:t>12.01.2017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4F5BC078-CD6F-4971-A386-AAC048B0CCE7}"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71CC24F-114F-420B-8E74-62D2DCEB4E5F}" type="datetimeFigureOut">
              <a:rPr lang="ru-RU" smtClean="0"/>
              <a:t>12.01.2017</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F5BC078-CD6F-4971-A386-AAC048B0CCE7}"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package" Target="../embeddings/_________Microsoft_Word5.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chart" Target="../charts/chart8.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0" y="0"/>
            <a:ext cx="915130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86048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520088"/>
            <a:ext cx="8229600" cy="1252728"/>
          </a:xfrm>
        </p:spPr>
        <p:txBody>
          <a:bodyPr>
            <a:noAutofit/>
          </a:bodyPr>
          <a:lstStyle/>
          <a:p>
            <a:r>
              <a:rPr lang="ru-RU" sz="2800" b="1" dirty="0"/>
              <a:t>При Российско-Таджикском (Славянском) университете действует Институт повышения квалификации.</a:t>
            </a:r>
            <a:r>
              <a:rPr lang="ru-RU" sz="2800" dirty="0"/>
              <a:t/>
            </a:r>
            <a:br>
              <a:rPr lang="ru-RU" sz="2800" dirty="0"/>
            </a:br>
            <a:endParaRPr lang="ru-RU" sz="2800" dirty="0"/>
          </a:p>
        </p:txBody>
      </p:sp>
      <p:sp>
        <p:nvSpPr>
          <p:cNvPr id="2" name="Объект 1"/>
          <p:cNvSpPr>
            <a:spLocks noGrp="1"/>
          </p:cNvSpPr>
          <p:nvPr>
            <p:ph idx="1"/>
          </p:nvPr>
        </p:nvSpPr>
        <p:spPr>
          <a:xfrm>
            <a:off x="323528" y="1844824"/>
            <a:ext cx="8640960" cy="4824536"/>
          </a:xfrm>
        </p:spPr>
        <p:txBody>
          <a:bodyPr>
            <a:normAutofit fontScale="62500" lnSpcReduction="20000"/>
          </a:bodyPr>
          <a:lstStyle/>
          <a:p>
            <a:r>
              <a:rPr lang="ru-RU" dirty="0">
                <a:solidFill>
                  <a:schemeClr val="tx1"/>
                </a:solidFill>
                <a:latin typeface="Times New Roman" pitchFamily="18" charset="0"/>
                <a:cs typeface="Times New Roman" pitchFamily="18" charset="0"/>
              </a:rPr>
              <a:t>В январе-феврале 2016 года в рамках Программы развития университета успешно прошли 500-часовые курсы профессиональной переподготовки  учителей русского языка, не имевшие специального филологического образования. На этих курсах обучались 16 учителей из отдалённых районов Республики, которые в соответствии с требованием Закона об образовании Российской Федерации получили диплом о профессиональной переподготовке. В марте 2016 года состоялись курсы повышения квалификации для учителей английского языка школ г. Душанбе. Обучение прошли 27 учителей.  На базе Института повышения квалификации в мае 2016 года прошла Международная летняя научная школа «Актуальные проблемы когнитивной лингвистики и </a:t>
            </a:r>
            <a:r>
              <a:rPr lang="ru-RU" dirty="0" err="1">
                <a:solidFill>
                  <a:schemeClr val="tx1"/>
                </a:solidFill>
                <a:latin typeface="Times New Roman" pitchFamily="18" charset="0"/>
                <a:cs typeface="Times New Roman" pitchFamily="18" charset="0"/>
              </a:rPr>
              <a:t>лингвокультурологии</a:t>
            </a:r>
            <a:r>
              <a:rPr lang="ru-RU" dirty="0">
                <a:solidFill>
                  <a:schemeClr val="tx1"/>
                </a:solidFill>
                <a:latin typeface="Times New Roman" pitchFamily="18" charset="0"/>
                <a:cs typeface="Times New Roman" pitchFamily="18" charset="0"/>
              </a:rPr>
              <a:t>». Удостоверения об участии в работе Школы получили 22 преподавателя вузов г. Душанбе и Российской Федерации.  Таким образом, за 2015-2016 учебный год в Институте повышения квалификации повысили свою профессиональную квалификацию 167 преподавателей вузов и 73 учителя средних общеобразовательных учреждений. Всего 240 человек.  </a:t>
            </a:r>
          </a:p>
          <a:p>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839788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4145613683"/>
              </p:ext>
            </p:extLst>
          </p:nvPr>
        </p:nvGraphicFramePr>
        <p:xfrm>
          <a:off x="323528" y="548680"/>
          <a:ext cx="8496944" cy="61206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4047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260648"/>
            <a:ext cx="7920880" cy="1728192"/>
          </a:xfrm>
        </p:spPr>
        <p:txBody>
          <a:bodyPr>
            <a:normAutofit fontScale="70000" lnSpcReduction="20000"/>
          </a:bodyPr>
          <a:lstStyle/>
          <a:p>
            <a:r>
              <a:rPr lang="ru-RU" dirty="0">
                <a:latin typeface="Times New Roman" pitchFamily="18" charset="0"/>
                <a:cs typeface="Times New Roman" pitchFamily="18" charset="0"/>
              </a:rPr>
              <a:t>При Российско-Таджикском (Славянском) университете действует средняя общеобразовательная школа. В  2016 году ЕГЭ сдавали 54 учащихся СОШ при РТСУ.  Из них 11 человек поступили в вузы РФ, 2 человека в филиал МИСИС в городе Душанбе, 41 человек в Российско-Таджикский (Славянский) университет.</a:t>
            </a:r>
          </a:p>
          <a:p>
            <a:endParaRPr lang="ru-RU" dirty="0">
              <a:latin typeface="Times New Roman" pitchFamily="18" charset="0"/>
              <a:cs typeface="Times New Roman" pitchFamily="18" charset="0"/>
            </a:endParaRPr>
          </a:p>
        </p:txBody>
      </p:sp>
      <p:graphicFrame>
        <p:nvGraphicFramePr>
          <p:cNvPr id="4" name="Диаграмма 3"/>
          <p:cNvGraphicFramePr/>
          <p:nvPr>
            <p:extLst>
              <p:ext uri="{D42A27DB-BD31-4B8C-83A1-F6EECF244321}">
                <p14:modId xmlns:p14="http://schemas.microsoft.com/office/powerpoint/2010/main" val="1626194538"/>
              </p:ext>
            </p:extLst>
          </p:nvPr>
        </p:nvGraphicFramePr>
        <p:xfrm>
          <a:off x="323528" y="2420888"/>
          <a:ext cx="8712968" cy="4608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0488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b="1" i="1" u="sng" dirty="0"/>
              <a:t>НАУЧНАЯ ДЕЯТЕЛЬНОСТЬ</a:t>
            </a:r>
            <a:r>
              <a:rPr lang="ru-RU" dirty="0"/>
              <a:t/>
            </a:r>
            <a:br>
              <a:rPr lang="ru-RU" dirty="0"/>
            </a:br>
            <a:endParaRPr lang="ru-RU" dirty="0"/>
          </a:p>
        </p:txBody>
      </p:sp>
      <p:sp>
        <p:nvSpPr>
          <p:cNvPr id="2" name="Объект 1"/>
          <p:cNvSpPr>
            <a:spLocks noGrp="1"/>
          </p:cNvSpPr>
          <p:nvPr>
            <p:ph idx="1"/>
          </p:nvPr>
        </p:nvSpPr>
        <p:spPr>
          <a:xfrm>
            <a:off x="323528" y="1412776"/>
            <a:ext cx="8568951" cy="5112568"/>
          </a:xfrm>
        </p:spPr>
        <p:txBody>
          <a:bodyPr>
            <a:normAutofit fontScale="85000" lnSpcReduction="20000"/>
          </a:bodyPr>
          <a:lstStyle/>
          <a:p>
            <a:r>
              <a:rPr lang="ru-RU" dirty="0">
                <a:latin typeface="Times New Roman" pitchFamily="18" charset="0"/>
                <a:cs typeface="Times New Roman" pitchFamily="18" charset="0"/>
              </a:rPr>
              <a:t>В университете осуществляется научно-исследовательская деятельность ППС по ряду научных направлений: филологии, культурологии, политологии, философии, психологии, экономики, юриспруденции, истории Таджикистана и России, информационных технологий, а также точных и естественных наук: математики, физики, биологии, химии. </a:t>
            </a:r>
          </a:p>
          <a:p>
            <a:r>
              <a:rPr lang="ru-RU" dirty="0">
                <a:latin typeface="Times New Roman" pitchFamily="18" charset="0"/>
                <a:cs typeface="Times New Roman" pitchFamily="18" charset="0"/>
              </a:rPr>
              <a:t>В  2016 году разрабатывались 11 научно-исследовательских тем, выполняемых из бюджета Республики Таджикистан,  8 тем, финансируемых из бюджета РТСУ, а также и осуществлялись 2 научно-исследовательских проекта, финансируемых из средств Программы развития университета. </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455454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332656"/>
            <a:ext cx="8640960" cy="6336704"/>
          </a:xfrm>
        </p:spPr>
        <p:txBody>
          <a:bodyPr>
            <a:normAutofit fontScale="77500" lnSpcReduction="20000"/>
          </a:bodyPr>
          <a:lstStyle/>
          <a:p>
            <a:r>
              <a:rPr lang="ru-RU" dirty="0">
                <a:solidFill>
                  <a:schemeClr val="tx1"/>
                </a:solidFill>
                <a:latin typeface="Times New Roman" pitchFamily="18" charset="0"/>
                <a:cs typeface="Times New Roman" pitchFamily="18" charset="0"/>
              </a:rPr>
              <a:t>Результаты исследований апробируются в докладах, представленных на научно-практических конференциях, круглых столах. В 2016 году были проведены 3 международные конференции, 1 международный форум, 4 республиканские конференции, 1 международный круглый стол, на которых принимали участие преподаватели РТСУ и ученые ближнего и дальнего зарубежья. Общее количество участников данных мероприятий, помимо Славянских чтений, составило 687 человек. С 18 по 22 апреля 2016 года была проведена «Неделя науки», приуроченная 25-летию Независимости Республики Таджикистан и 20 – </a:t>
            </a:r>
            <a:r>
              <a:rPr lang="ru-RU" dirty="0" err="1">
                <a:solidFill>
                  <a:schemeClr val="tx1"/>
                </a:solidFill>
                <a:latin typeface="Times New Roman" pitchFamily="18" charset="0"/>
                <a:cs typeface="Times New Roman" pitchFamily="18" charset="0"/>
              </a:rPr>
              <a:t>летию</a:t>
            </a:r>
            <a:r>
              <a:rPr lang="ru-RU" dirty="0">
                <a:solidFill>
                  <a:schemeClr val="tx1"/>
                </a:solidFill>
                <a:latin typeface="Times New Roman" pitchFamily="18" charset="0"/>
                <a:cs typeface="Times New Roman" pitchFamily="18" charset="0"/>
              </a:rPr>
              <a:t> РТСУ. Главным мероприятием «Недели науки» было проведение ХХ-х Славянских чтений. В среднем за последние годы на конференцию предоставляется свыше 200 преподавательских и 400 студенческих докладов. В 2016 году в 30 преподавательских и 34  студенческих секций и подсекций, было прослушано 274 преподавательских и 494 студенческих научных докладов.</a:t>
            </a:r>
          </a:p>
        </p:txBody>
      </p:sp>
    </p:spTree>
    <p:extLst>
      <p:ext uri="{BB962C8B-B14F-4D97-AF65-F5344CB8AC3E}">
        <p14:creationId xmlns:p14="http://schemas.microsoft.com/office/powerpoint/2010/main" val="14329545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60648"/>
            <a:ext cx="8568952" cy="6048672"/>
          </a:xfrm>
        </p:spPr>
        <p:txBody>
          <a:bodyPr>
            <a:normAutofit fontScale="77500" lnSpcReduction="20000"/>
          </a:bodyPr>
          <a:lstStyle/>
          <a:p>
            <a:r>
              <a:rPr lang="ru-RU" dirty="0">
                <a:solidFill>
                  <a:schemeClr val="tx1"/>
                </a:solidFill>
                <a:latin typeface="Times New Roman" pitchFamily="18" charset="0"/>
                <a:cs typeface="Times New Roman" pitchFamily="18" charset="0"/>
              </a:rPr>
              <a:t>В 2016 году прошли курсы повышения квалификации и научные стажировки 21 преподаватель вуза. С целью установления международных научных связей с вузами и организациями зарубежных стран 33 преподавателя и сотрудника университета выезжали за пределы Республики Таджикистан: выступали с лекциями, участвовали в работе международных конгрессов, форумов, конференций, круглых столов, совещаний и семинаров, научных проектов, проходили курсы повышения квалификации, стажировки и т.д.  </a:t>
            </a:r>
          </a:p>
          <a:p>
            <a:r>
              <a:rPr lang="ru-RU" dirty="0">
                <a:solidFill>
                  <a:schemeClr val="tx1"/>
                </a:solidFill>
                <a:latin typeface="Times New Roman" pitchFamily="18" charset="0"/>
                <a:cs typeface="Times New Roman" pitchFamily="18" charset="0"/>
              </a:rPr>
              <a:t>31 мая 2016 г. в соответствии с Планом мероприятий, посвященных 20-летию образования РТСУ, состоялось заседание Совета молодых ученых университета. В состав Совета молодых ученых входят аспиранты, соискатели и преподаватели университета в возрасте до 35 лет. Апробированные результаты исследований отражены в научных публикациях.</a:t>
            </a:r>
          </a:p>
        </p:txBody>
      </p:sp>
    </p:spTree>
    <p:extLst>
      <p:ext uri="{BB962C8B-B14F-4D97-AF65-F5344CB8AC3E}">
        <p14:creationId xmlns:p14="http://schemas.microsoft.com/office/powerpoint/2010/main" val="376371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260648"/>
            <a:ext cx="8496943" cy="6336704"/>
          </a:xfrm>
        </p:spPr>
        <p:txBody>
          <a:bodyPr>
            <a:normAutofit fontScale="77500" lnSpcReduction="20000"/>
          </a:bodyPr>
          <a:lstStyle/>
          <a:p>
            <a:r>
              <a:rPr lang="ru-RU" dirty="0">
                <a:solidFill>
                  <a:schemeClr val="tx1"/>
                </a:solidFill>
                <a:latin typeface="Times New Roman" pitchFamily="18" charset="0"/>
                <a:cs typeface="Times New Roman" pitchFamily="18" charset="0"/>
              </a:rPr>
              <a:t>В университете ведется научно-исследовательская работа студентов. Студенты вуза принимают активное участие в научных мероприятиях университета и за его пределами: 1 международной конференции, 3 вузовских конференциях, в том числе конференции молодых ученых, 1 республиканская видеоконференция, а также в Республиканских конкурсах «Студент и НТП» и «Лучший новатор». </a:t>
            </a:r>
          </a:p>
          <a:p>
            <a:r>
              <a:rPr lang="ru-RU" dirty="0">
                <a:solidFill>
                  <a:schemeClr val="tx1"/>
                </a:solidFill>
                <a:latin typeface="Times New Roman" pitchFamily="18" charset="0"/>
                <a:cs typeface="Times New Roman" pitchFamily="18" charset="0"/>
              </a:rPr>
              <a:t>На конкурс «Лучший изобретатель-2016» («</a:t>
            </a:r>
            <a:r>
              <a:rPr lang="ru-RU" dirty="0" err="1">
                <a:solidFill>
                  <a:schemeClr val="tx1"/>
                </a:solidFill>
                <a:latin typeface="Times New Roman" pitchFamily="18" charset="0"/>
                <a:cs typeface="Times New Roman" pitchFamily="18" charset="0"/>
              </a:rPr>
              <a:t>Навовари</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бехтарин</a:t>
            </a:r>
            <a:r>
              <a:rPr lang="ru-RU" dirty="0">
                <a:solidFill>
                  <a:schemeClr val="tx1"/>
                </a:solidFill>
                <a:latin typeface="Times New Roman" pitchFamily="18" charset="0"/>
                <a:cs typeface="Times New Roman" pitchFamily="18" charset="0"/>
              </a:rPr>
              <a:t>») в г. Худжанде в июне 2016г. был представлен  «Проект РТСУ.ТВ». Этот проект представляет создание студенческого </a:t>
            </a:r>
            <a:r>
              <a:rPr lang="ru-RU" dirty="0" err="1">
                <a:solidFill>
                  <a:schemeClr val="tx1"/>
                </a:solidFill>
                <a:latin typeface="Times New Roman" pitchFamily="18" charset="0"/>
                <a:cs typeface="Times New Roman" pitchFamily="18" charset="0"/>
              </a:rPr>
              <a:t>видеопортала</a:t>
            </a:r>
            <a:r>
              <a:rPr lang="ru-RU" dirty="0">
                <a:solidFill>
                  <a:schemeClr val="tx1"/>
                </a:solidFill>
                <a:latin typeface="Times New Roman" pitchFamily="18" charset="0"/>
                <a:cs typeface="Times New Roman" pitchFamily="18" charset="0"/>
              </a:rPr>
              <a:t> при сайте РТСУ. Разработчик студент гр. 3 ПИА </a:t>
            </a:r>
            <a:r>
              <a:rPr lang="ru-RU" dirty="0" err="1">
                <a:solidFill>
                  <a:schemeClr val="tx1"/>
                </a:solidFill>
                <a:latin typeface="Times New Roman" pitchFamily="18" charset="0"/>
                <a:cs typeface="Times New Roman" pitchFamily="18" charset="0"/>
              </a:rPr>
              <a:t>Бобоев</a:t>
            </a:r>
            <a:r>
              <a:rPr lang="ru-RU" dirty="0">
                <a:solidFill>
                  <a:schemeClr val="tx1"/>
                </a:solidFill>
                <a:latin typeface="Times New Roman" pitchFamily="18" charset="0"/>
                <a:cs typeface="Times New Roman" pitchFamily="18" charset="0"/>
              </a:rPr>
              <a:t> Б. (ныне студент 4-го курса).  Руководитель проекта - преподаватель кафедры информатики и ИС </a:t>
            </a:r>
            <a:r>
              <a:rPr lang="ru-RU" dirty="0" err="1">
                <a:solidFill>
                  <a:schemeClr val="tx1"/>
                </a:solidFill>
                <a:latin typeface="Times New Roman" pitchFamily="18" charset="0"/>
                <a:cs typeface="Times New Roman" pitchFamily="18" charset="0"/>
              </a:rPr>
              <a:t>Мадибрагимов</a:t>
            </a:r>
            <a:r>
              <a:rPr lang="ru-RU" dirty="0">
                <a:solidFill>
                  <a:schemeClr val="tx1"/>
                </a:solidFill>
                <a:latin typeface="Times New Roman" pitchFamily="18" charset="0"/>
                <a:cs typeface="Times New Roman" pitchFamily="18" charset="0"/>
              </a:rPr>
              <a:t> Н.Ш.    </a:t>
            </a:r>
          </a:p>
          <a:p>
            <a:r>
              <a:rPr lang="ru-RU" dirty="0">
                <a:solidFill>
                  <a:schemeClr val="tx1"/>
                </a:solidFill>
                <a:latin typeface="Times New Roman" pitchFamily="18" charset="0"/>
                <a:cs typeface="Times New Roman" pitchFamily="18" charset="0"/>
              </a:rPr>
              <a:t>Подготовлена  коллективная монография «РТСУ: вчера, сегодня, завтра» посвященная 20-летию университета.  </a:t>
            </a:r>
          </a:p>
          <a:p>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352698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332656"/>
            <a:ext cx="8496943" cy="6264696"/>
          </a:xfrm>
        </p:spPr>
        <p:txBody>
          <a:bodyPr>
            <a:normAutofit fontScale="92500" lnSpcReduction="20000"/>
          </a:bodyPr>
          <a:lstStyle/>
          <a:p>
            <a:r>
              <a:rPr lang="ru-RU" dirty="0">
                <a:solidFill>
                  <a:schemeClr val="tx1"/>
                </a:solidFill>
                <a:latin typeface="Times New Roman" pitchFamily="18" charset="0"/>
                <a:cs typeface="Times New Roman" pitchFamily="18" charset="0"/>
              </a:rPr>
              <a:t>3 июня 2016 года научный журнал РТСУ «Вестник университета» вновь вошел в Перечень рецензируемых научных изданий ВАК РФ, в которых должны быть опубликованы основные научные результаты кандидатских и докторских диссертаций.</a:t>
            </a:r>
          </a:p>
          <a:p>
            <a:r>
              <a:rPr lang="ru-RU" dirty="0">
                <a:solidFill>
                  <a:schemeClr val="tx1"/>
                </a:solidFill>
                <a:latin typeface="Times New Roman" pitchFamily="18" charset="0"/>
                <a:cs typeface="Times New Roman" pitchFamily="18" charset="0"/>
              </a:rPr>
              <a:t>В 2016 году издано 9 монографий, 8 сборников научных статей, 3 научных журнала «Вестник университета». 5 научных статей были опубликованы в  научных журналах, индексируемых в базе данных </a:t>
            </a:r>
            <a:r>
              <a:rPr lang="ru-RU" dirty="0" err="1">
                <a:solidFill>
                  <a:schemeClr val="tx1"/>
                </a:solidFill>
                <a:latin typeface="Times New Roman" pitchFamily="18" charset="0"/>
                <a:cs typeface="Times New Roman" pitchFamily="18" charset="0"/>
              </a:rPr>
              <a:t>Scopus</a:t>
            </a:r>
            <a:r>
              <a:rPr lang="ru-RU" dirty="0">
                <a:solidFill>
                  <a:schemeClr val="tx1"/>
                </a:solidFill>
                <a:latin typeface="Times New Roman" pitchFamily="18" charset="0"/>
                <a:cs typeface="Times New Roman" pitchFamily="18" charset="0"/>
              </a:rPr>
              <a:t>.</a:t>
            </a:r>
          </a:p>
          <a:p>
            <a:r>
              <a:rPr lang="ru-RU" dirty="0">
                <a:solidFill>
                  <a:schemeClr val="tx1"/>
                </a:solidFill>
                <a:latin typeface="Times New Roman" pitchFamily="18" charset="0"/>
                <a:cs typeface="Times New Roman" pitchFamily="18" charset="0"/>
              </a:rPr>
              <a:t>Все работы, рекомендуемые для публикации, проводятся через Систему проверки «</a:t>
            </a:r>
            <a:r>
              <a:rPr lang="ru-RU" dirty="0" err="1">
                <a:solidFill>
                  <a:schemeClr val="tx1"/>
                </a:solidFill>
                <a:latin typeface="Times New Roman" pitchFamily="18" charset="0"/>
                <a:cs typeface="Times New Roman" pitchFamily="18" charset="0"/>
              </a:rPr>
              <a:t>Антиплагиат</a:t>
            </a:r>
            <a:r>
              <a:rPr lang="ru-RU" dirty="0">
                <a:solidFill>
                  <a:schemeClr val="tx1"/>
                </a:solidFill>
                <a:latin typeface="Times New Roman" pitchFamily="18" charset="0"/>
                <a:cs typeface="Times New Roman" pitchFamily="18" charset="0"/>
              </a:rPr>
              <a:t>», что свидетельствует о повышении требования к качеству публикуемой научной </a:t>
            </a:r>
            <a:r>
              <a:rPr lang="ru-RU" dirty="0" smtClean="0">
                <a:solidFill>
                  <a:schemeClr val="tx1"/>
                </a:solidFill>
                <a:latin typeface="Times New Roman" pitchFamily="18" charset="0"/>
                <a:cs typeface="Times New Roman" pitchFamily="18" charset="0"/>
              </a:rPr>
              <a:t>литературы</a:t>
            </a:r>
            <a:r>
              <a:rPr lang="en-US" dirty="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242207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2774181090"/>
              </p:ext>
            </p:extLst>
          </p:nvPr>
        </p:nvGraphicFramePr>
        <p:xfrm>
          <a:off x="431540" y="480307"/>
          <a:ext cx="8280920" cy="6377693"/>
        </p:xfrm>
        <a:graphic>
          <a:graphicData uri="http://schemas.openxmlformats.org/presentationml/2006/ole">
            <mc:AlternateContent xmlns:mc="http://schemas.openxmlformats.org/markup-compatibility/2006">
              <mc:Choice xmlns:v="urn:schemas-microsoft-com:vml" Requires="v">
                <p:oleObj spid="_x0000_s2063" name="Документ" r:id="rId3" imgW="6194129" imgH="5426137" progId="Word.Document.12">
                  <p:embed/>
                </p:oleObj>
              </mc:Choice>
              <mc:Fallback>
                <p:oleObj name="Документ" r:id="rId3" imgW="6194129" imgH="5426137" progId="Word.Document.12">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540" y="480307"/>
                        <a:ext cx="8280920" cy="6377693"/>
                      </a:xfrm>
                      <a:prstGeom prst="rect">
                        <a:avLst/>
                      </a:prstGeom>
                      <a:noFill/>
                    </p:spPr>
                  </p:pic>
                </p:oleObj>
              </mc:Fallback>
            </mc:AlternateContent>
          </a:graphicData>
        </a:graphic>
      </p:graphicFrame>
    </p:spTree>
    <p:extLst>
      <p:ext uri="{BB962C8B-B14F-4D97-AF65-F5344CB8AC3E}">
        <p14:creationId xmlns:p14="http://schemas.microsoft.com/office/powerpoint/2010/main" val="22107293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ru-RU" sz="2400" b="1" dirty="0"/>
              <a:t>С целью подготовки научно-педагогических кадров в университете функционирует аспирантура по следующим направлениям:</a:t>
            </a:r>
            <a:r>
              <a:rPr lang="ru-RU" sz="2400" dirty="0"/>
              <a:t/>
            </a:r>
            <a:br>
              <a:rPr lang="ru-RU" sz="2400" dirty="0"/>
            </a:br>
            <a:endParaRPr lang="ru-RU" sz="2400" dirty="0"/>
          </a:p>
        </p:txBody>
      </p:sp>
      <p:sp>
        <p:nvSpPr>
          <p:cNvPr id="2" name="Объект 1"/>
          <p:cNvSpPr>
            <a:spLocks noGrp="1"/>
          </p:cNvSpPr>
          <p:nvPr>
            <p:ph idx="1"/>
          </p:nvPr>
        </p:nvSpPr>
        <p:spPr>
          <a:xfrm>
            <a:off x="323528" y="1556792"/>
            <a:ext cx="8496943" cy="5040560"/>
          </a:xfrm>
        </p:spPr>
        <p:txBody>
          <a:bodyPr>
            <a:normAutofit fontScale="62500" lnSpcReduction="20000"/>
          </a:bodyPr>
          <a:lstStyle/>
          <a:p>
            <a:r>
              <a:rPr lang="ru-RU" dirty="0" smtClean="0">
                <a:solidFill>
                  <a:schemeClr val="tx1"/>
                </a:solidFill>
                <a:latin typeface="Times New Roman" pitchFamily="18" charset="0"/>
                <a:cs typeface="Times New Roman" pitchFamily="18" charset="0"/>
              </a:rPr>
              <a:t>1</a:t>
            </a:r>
            <a:r>
              <a:rPr lang="ru-RU" dirty="0">
                <a:solidFill>
                  <a:schemeClr val="tx1"/>
                </a:solidFill>
                <a:latin typeface="Times New Roman" pitchFamily="18" charset="0"/>
                <a:cs typeface="Times New Roman" pitchFamily="18" charset="0"/>
              </a:rPr>
              <a:t>.	38.06.01- Экономика// программа подготовки: 08.00.01- экономическая теория</a:t>
            </a:r>
          </a:p>
          <a:p>
            <a:r>
              <a:rPr lang="ru-RU" dirty="0">
                <a:solidFill>
                  <a:schemeClr val="tx1"/>
                </a:solidFill>
                <a:latin typeface="Times New Roman" pitchFamily="18" charset="0"/>
                <a:cs typeface="Times New Roman" pitchFamily="18" charset="0"/>
              </a:rPr>
              <a:t>2.	42.06.01-Средства массовой информации и информационно-библиотечное дело// программа подготовки 10.01.10- журналистика</a:t>
            </a:r>
          </a:p>
          <a:p>
            <a:r>
              <a:rPr lang="ru-RU" dirty="0">
                <a:solidFill>
                  <a:schemeClr val="tx1"/>
                </a:solidFill>
                <a:latin typeface="Times New Roman" pitchFamily="18" charset="0"/>
                <a:cs typeface="Times New Roman" pitchFamily="18" charset="0"/>
              </a:rPr>
              <a:t>3.	45.06.01- Языкознание и литературоведение // Программа подготовки 10.02.20-Сравнительно-историческое, типологическое и сопоставительное языкознание;</a:t>
            </a:r>
          </a:p>
          <a:p>
            <a:r>
              <a:rPr lang="ru-RU" dirty="0">
                <a:solidFill>
                  <a:schemeClr val="tx1"/>
                </a:solidFill>
                <a:latin typeface="Times New Roman" pitchFamily="18" charset="0"/>
                <a:cs typeface="Times New Roman" pitchFamily="18" charset="0"/>
              </a:rPr>
              <a:t>4.	46.06.01-История и археология// программа подготовки 07.00.02- Отечественная история.</a:t>
            </a:r>
          </a:p>
          <a:p>
            <a:r>
              <a:rPr lang="ru-RU" dirty="0">
                <a:solidFill>
                  <a:schemeClr val="tx1"/>
                </a:solidFill>
                <a:latin typeface="Times New Roman" pitchFamily="18" charset="0"/>
                <a:cs typeface="Times New Roman" pitchFamily="18" charset="0"/>
              </a:rPr>
              <a:t>В РТСУ на данный момент обучаются 29 аспирантов, из них на бюджетной основе обучаются 18 аспирантов (16 - на очной, 2 - на заочной форме обучения) и на договорной основе -11 аспирантов (6 - с отрывом от производства и 5 – без отрыва от производства), а также 82 лица, прикрепленных к кафедрам для подготовки диссертации на соискание ученой степени кандидата наук без освоения программы подготовки в аспирантуре по тем направлениям, по которым в вузе имеются действующие советы.</a:t>
            </a:r>
          </a:p>
          <a:p>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309432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a:t>Пресс-конференция ректора РТСУ по итогам  2016 года.</a:t>
            </a:r>
            <a:br>
              <a:rPr lang="ru-RU" b="1" dirty="0"/>
            </a:br>
            <a:r>
              <a:rPr lang="ru-RU" i="1" dirty="0"/>
              <a:t> </a:t>
            </a:r>
            <a:r>
              <a:rPr lang="ru-RU" dirty="0"/>
              <a:t/>
            </a:r>
            <a:br>
              <a:rPr lang="ru-RU" dirty="0"/>
            </a:br>
            <a:r>
              <a:rPr lang="ru-RU" i="1" dirty="0"/>
              <a:t> </a:t>
            </a:r>
            <a:r>
              <a:rPr lang="ru-RU" dirty="0"/>
              <a:t/>
            </a:r>
            <a:br>
              <a:rPr lang="ru-RU" dirty="0"/>
            </a:br>
            <a:endParaRPr lang="ru-RU" dirty="0"/>
          </a:p>
        </p:txBody>
      </p:sp>
      <p:sp>
        <p:nvSpPr>
          <p:cNvPr id="3" name="Подзаголовок 2"/>
          <p:cNvSpPr>
            <a:spLocks noGrp="1"/>
          </p:cNvSpPr>
          <p:nvPr>
            <p:ph type="subTitle" idx="1"/>
          </p:nvPr>
        </p:nvSpPr>
        <p:spPr/>
        <p:txBody>
          <a:bodyPr>
            <a:normAutofit fontScale="62500" lnSpcReduction="20000"/>
          </a:bodyPr>
          <a:lstStyle/>
          <a:p>
            <a:r>
              <a:rPr lang="ru-RU" i="1" dirty="0" smtClean="0"/>
              <a:t>Дата: 13 января 2017 года.</a:t>
            </a:r>
            <a:r>
              <a:rPr lang="ru-RU" dirty="0" smtClean="0"/>
              <a:t/>
            </a:r>
            <a:br>
              <a:rPr lang="ru-RU" dirty="0" smtClean="0"/>
            </a:br>
            <a:r>
              <a:rPr lang="ru-RU" i="1" dirty="0" smtClean="0"/>
              <a:t>Место: зал ученого совета (новый корпус)</a:t>
            </a:r>
            <a:r>
              <a:rPr lang="ru-RU" dirty="0" smtClean="0"/>
              <a:t/>
            </a:r>
            <a:br>
              <a:rPr lang="ru-RU" dirty="0" smtClean="0"/>
            </a:br>
            <a:r>
              <a:rPr lang="ru-RU" i="1" dirty="0" smtClean="0"/>
              <a:t>Время: 11.00</a:t>
            </a:r>
            <a:r>
              <a:rPr lang="ru-RU" dirty="0" smtClean="0"/>
              <a:t/>
            </a:r>
            <a:br>
              <a:rPr lang="ru-RU" dirty="0" smtClean="0"/>
            </a:br>
            <a:endParaRPr lang="ru-RU" dirty="0"/>
          </a:p>
        </p:txBody>
      </p:sp>
      <p:pic>
        <p:nvPicPr>
          <p:cNvPr id="4" name="Picture 2" descr="C:\Users\User\Desktop\РАБОТА\logo\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188641"/>
            <a:ext cx="3960443" cy="3960440"/>
          </a:xfrm>
          <a:prstGeom prst="rect">
            <a:avLst/>
          </a:prstGeom>
          <a:noFill/>
          <a:ln>
            <a:noFill/>
          </a:ln>
          <a:effectLst>
            <a:glow rad="101600">
              <a:schemeClr val="accent1">
                <a:satMod val="175000"/>
                <a:alpha val="40000"/>
              </a:schemeClr>
            </a:glow>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08715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60648"/>
            <a:ext cx="8568951" cy="6408712"/>
          </a:xfrm>
        </p:spPr>
        <p:txBody>
          <a:bodyPr>
            <a:normAutofit fontScale="92500" lnSpcReduction="10000"/>
          </a:bodyPr>
          <a:lstStyle/>
          <a:p>
            <a:r>
              <a:rPr lang="ru-RU" dirty="0">
                <a:latin typeface="Times New Roman" pitchFamily="18" charset="0"/>
                <a:cs typeface="Times New Roman" pitchFamily="18" charset="0"/>
              </a:rPr>
              <a:t>В вузе функционирует диссертационный совет по специальности 10.01.10-журналистика и по специальности 10.02.20–сравнительно-историческое, типологическое и сопоставительное языкознание на соискание ученой степени доктора наук, в котором  в текущем году были защищены  17 диссертаций.</a:t>
            </a:r>
          </a:p>
          <a:p>
            <a:r>
              <a:rPr lang="ru-RU" dirty="0">
                <a:latin typeface="Times New Roman" pitchFamily="18" charset="0"/>
                <a:cs typeface="Times New Roman" pitchFamily="18" charset="0"/>
              </a:rPr>
              <a:t>Преподавателями вуза были защищены 4 кандидатские диссертации: 2 по специальности 08.00.01 - экономика, 1 по специальности 13.00.01 - общая педагогика, история педагогики и образования и 1 по специальности физика, а также 1 докторская диссертация по специальности 07.00.02 - отечественная история. </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157930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b="1" i="1" dirty="0">
                <a:solidFill>
                  <a:srgbClr val="FF0000"/>
                </a:solidFill>
              </a:rPr>
              <a:t>МЕЖДУНАРОДНАЯ ДЕЯТЕЛЬНОСТЬ</a:t>
            </a:r>
            <a:r>
              <a:rPr lang="ru-RU" dirty="0"/>
              <a:t/>
            </a:r>
            <a:br>
              <a:rPr lang="ru-RU" dirty="0"/>
            </a:br>
            <a:endParaRPr lang="ru-RU" dirty="0"/>
          </a:p>
        </p:txBody>
      </p:sp>
      <p:sp>
        <p:nvSpPr>
          <p:cNvPr id="2" name="Объект 1"/>
          <p:cNvSpPr>
            <a:spLocks noGrp="1"/>
          </p:cNvSpPr>
          <p:nvPr>
            <p:ph idx="1"/>
          </p:nvPr>
        </p:nvSpPr>
        <p:spPr>
          <a:xfrm>
            <a:off x="323528" y="1052736"/>
            <a:ext cx="8496943" cy="5472608"/>
          </a:xfrm>
        </p:spPr>
        <p:txBody>
          <a:bodyPr>
            <a:normAutofit/>
          </a:bodyPr>
          <a:lstStyle/>
          <a:p>
            <a:pPr marL="0" indent="0">
              <a:buNone/>
            </a:pPr>
            <a:r>
              <a:rPr lang="en-US" sz="1400" b="1" dirty="0" smtClean="0">
                <a:solidFill>
                  <a:srgbClr val="FF0000"/>
                </a:solidFill>
                <a:latin typeface="Times New Roman" pitchFamily="18" charset="0"/>
                <a:cs typeface="Times New Roman" pitchFamily="18" charset="0"/>
              </a:rPr>
              <a:t>                                                                </a:t>
            </a:r>
            <a:r>
              <a:rPr lang="ru-RU" sz="1400" b="1" dirty="0" smtClean="0">
                <a:solidFill>
                  <a:srgbClr val="FF0000"/>
                </a:solidFill>
                <a:latin typeface="Times New Roman" pitchFamily="18" charset="0"/>
                <a:cs typeface="Times New Roman" pitchFamily="18" charset="0"/>
              </a:rPr>
              <a:t>Межвузовское </a:t>
            </a:r>
            <a:r>
              <a:rPr lang="ru-RU" sz="1400" b="1" dirty="0">
                <a:solidFill>
                  <a:srgbClr val="FF0000"/>
                </a:solidFill>
                <a:latin typeface="Times New Roman" pitchFamily="18" charset="0"/>
                <a:cs typeface="Times New Roman" pitchFamily="18" charset="0"/>
              </a:rPr>
              <a:t>сотрудничество.</a:t>
            </a:r>
            <a:r>
              <a:rPr lang="ru-RU" sz="1400" dirty="0">
                <a:solidFill>
                  <a:srgbClr val="FF0000"/>
                </a:solidFill>
                <a:latin typeface="Times New Roman" pitchFamily="18" charset="0"/>
                <a:cs typeface="Times New Roman" pitchFamily="18" charset="0"/>
              </a:rPr>
              <a:t> </a:t>
            </a:r>
            <a:endParaRPr lang="en-US" sz="1400" dirty="0" smtClean="0">
              <a:solidFill>
                <a:srgbClr val="FF0000"/>
              </a:solidFill>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Университет </a:t>
            </a:r>
            <a:r>
              <a:rPr lang="ru-RU" sz="1400" dirty="0">
                <a:latin typeface="Times New Roman" pitchFamily="18" charset="0"/>
                <a:cs typeface="Times New Roman" pitchFamily="18" charset="0"/>
              </a:rPr>
              <a:t>имеет 96 договоров о сотрудничестве с зарубежными университетами. За отчетный  период было подписано 11 соглашений с зарубежными вузами, в том числе с такими вузами, как Иркутский национальный исследовательский технический университет (РФ), Белорусско-Российский университет (Республика Беларусь), </a:t>
            </a:r>
            <a:r>
              <a:rPr lang="ru-RU" sz="1400" dirty="0" err="1">
                <a:latin typeface="Times New Roman" pitchFamily="18" charset="0"/>
                <a:cs typeface="Times New Roman" pitchFamily="18" charset="0"/>
              </a:rPr>
              <a:t>Гансуйский</a:t>
            </a:r>
            <a:r>
              <a:rPr lang="ru-RU" sz="1400" dirty="0">
                <a:latin typeface="Times New Roman" pitchFamily="18" charset="0"/>
                <a:cs typeface="Times New Roman" pitchFamily="18" charset="0"/>
              </a:rPr>
              <a:t> институт политологии и права (КНР), Омский государственный университет им.  Ф.М. Достоевского (РФ) и </a:t>
            </a:r>
            <a:r>
              <a:rPr lang="ru-RU" sz="1400" dirty="0" err="1">
                <a:latin typeface="Times New Roman" pitchFamily="18" charset="0"/>
                <a:cs typeface="Times New Roman" pitchFamily="18" charset="0"/>
              </a:rPr>
              <a:t>Синьцзянский</a:t>
            </a:r>
            <a:r>
              <a:rPr lang="ru-RU" sz="1400" dirty="0">
                <a:latin typeface="Times New Roman" pitchFamily="18" charset="0"/>
                <a:cs typeface="Times New Roman" pitchFamily="18" charset="0"/>
              </a:rPr>
              <a:t> университет (КНР). </a:t>
            </a:r>
          </a:p>
          <a:p>
            <a:pPr marL="0" indent="0">
              <a:buNone/>
            </a:pPr>
            <a:r>
              <a:rPr lang="ru-RU" sz="1400" dirty="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ru-RU" sz="1400" dirty="0">
                <a:latin typeface="Times New Roman" pitchFamily="18" charset="0"/>
                <a:cs typeface="Times New Roman" pitchFamily="18" charset="0"/>
              </a:rPr>
              <a:t>Университет подписал Декларацию о создании Университетского альянса вузов Китая и стран Центральной Азии. К альянсу присоединились более 50 вузов из Китая, России, Казахстана, Таджикистана, Кыргызстана, Монголии и Пакистана.</a:t>
            </a:r>
          </a:p>
          <a:p>
            <a:endParaRPr lang="ru-RU" dirty="0"/>
          </a:p>
        </p:txBody>
      </p:sp>
      <p:pic>
        <p:nvPicPr>
          <p:cNvPr id="3074" name="Picture 2" descr="C:\Users\Admin\Desktop\GHJTRN\1\ha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501008"/>
            <a:ext cx="8568952" cy="3311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9217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4170322990"/>
              </p:ext>
            </p:extLst>
          </p:nvPr>
        </p:nvGraphicFramePr>
        <p:xfrm>
          <a:off x="323528" y="260648"/>
          <a:ext cx="8568952" cy="64087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77845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2348003334"/>
              </p:ext>
            </p:extLst>
          </p:nvPr>
        </p:nvGraphicFramePr>
        <p:xfrm>
          <a:off x="107504" y="44624"/>
          <a:ext cx="8928992" cy="6696744"/>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2" descr="C:\Users\User\Desktop\РАБОТА\logo\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632" y="476672"/>
            <a:ext cx="1320040" cy="1320039"/>
          </a:xfrm>
          <a:prstGeom prst="rect">
            <a:avLst/>
          </a:prstGeom>
          <a:noFill/>
          <a:ln>
            <a:noFill/>
          </a:ln>
          <a:effectLst>
            <a:glow rad="101600">
              <a:schemeClr val="accent1">
                <a:satMod val="175000"/>
                <a:alpha val="40000"/>
              </a:schemeClr>
            </a:glow>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50298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2697923658"/>
              </p:ext>
            </p:extLst>
          </p:nvPr>
        </p:nvGraphicFramePr>
        <p:xfrm>
          <a:off x="1115616" y="332656"/>
          <a:ext cx="6912768" cy="3672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17190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188640"/>
            <a:ext cx="8424936" cy="1944216"/>
          </a:xfrm>
        </p:spPr>
        <p:txBody>
          <a:bodyPr>
            <a:normAutofit/>
          </a:bodyPr>
          <a:lstStyle/>
          <a:p>
            <a:pPr>
              <a:buFont typeface="Arial" pitchFamily="34" charset="0"/>
              <a:buChar char="•"/>
            </a:pPr>
            <a:r>
              <a:rPr lang="en-US" sz="16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На </a:t>
            </a:r>
            <a:r>
              <a:rPr lang="ru-RU" sz="1400" dirty="0">
                <a:latin typeface="Times New Roman" pitchFamily="18" charset="0"/>
                <a:cs typeface="Times New Roman" pitchFamily="18" charset="0"/>
              </a:rPr>
              <a:t>филологическом факультете были приняты на учебу на осенний семестр 10 студентов </a:t>
            </a:r>
            <a:r>
              <a:rPr lang="ru-RU" sz="1400" dirty="0" err="1">
                <a:latin typeface="Times New Roman" pitchFamily="18" charset="0"/>
                <a:cs typeface="Times New Roman" pitchFamily="18" charset="0"/>
              </a:rPr>
              <a:t>Синьцзянского</a:t>
            </a:r>
            <a:r>
              <a:rPr lang="ru-RU" sz="1400" dirty="0">
                <a:latin typeface="Times New Roman" pitchFamily="18" charset="0"/>
                <a:cs typeface="Times New Roman" pitchFamily="18" charset="0"/>
              </a:rPr>
              <a:t> университета (КНР).</a:t>
            </a:r>
          </a:p>
          <a:p>
            <a:pPr>
              <a:buFont typeface="Arial" pitchFamily="34" charset="0"/>
              <a:buChar char="•"/>
            </a:pPr>
            <a:r>
              <a:rPr lang="en-US"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Выступили </a:t>
            </a:r>
            <a:r>
              <a:rPr lang="ru-RU" sz="1400" dirty="0">
                <a:latin typeface="Times New Roman" pitchFamily="18" charset="0"/>
                <a:cs typeface="Times New Roman" pitchFamily="18" charset="0"/>
              </a:rPr>
              <a:t>с лекциями перед нашими студентами иностранных  лекторов из России - 6, из  Японии – 2, из ФРГ – 2, из Китая – 2, из Кореи -1, из Латвии – 1</a:t>
            </a:r>
            <a:r>
              <a:rPr lang="ru-RU" sz="2400" dirty="0">
                <a:latin typeface="Times New Roman" pitchFamily="18" charset="0"/>
                <a:cs typeface="Times New Roman" pitchFamily="18" charset="0"/>
              </a:rPr>
              <a:t>. </a:t>
            </a:r>
          </a:p>
          <a:p>
            <a:pPr marL="0" indent="0">
              <a:buNone/>
            </a:pPr>
            <a:endParaRPr lang="ru-RU" dirty="0"/>
          </a:p>
        </p:txBody>
      </p:sp>
      <p:graphicFrame>
        <p:nvGraphicFramePr>
          <p:cNvPr id="4" name="Диаграмма 3"/>
          <p:cNvGraphicFramePr/>
          <p:nvPr>
            <p:extLst>
              <p:ext uri="{D42A27DB-BD31-4B8C-83A1-F6EECF244321}">
                <p14:modId xmlns:p14="http://schemas.microsoft.com/office/powerpoint/2010/main" val="4229848920"/>
              </p:ext>
            </p:extLst>
          </p:nvPr>
        </p:nvGraphicFramePr>
        <p:xfrm>
          <a:off x="395536" y="1556792"/>
          <a:ext cx="8424936" cy="288032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H:\4ca7e38e2a9adb969974d936be0fc8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941168"/>
            <a:ext cx="2592288" cy="17632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User\Desktop\CSC_80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4919427"/>
            <a:ext cx="1800200" cy="1796968"/>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descr="D:\khusrav\документи РТСУ\фото\АлтГУ\для сайт\DSC_5531.JPG"/>
          <p:cNvPicPr/>
          <p:nvPr/>
        </p:nvPicPr>
        <p:blipFill>
          <a:blip r:embed="rId5" cstate="print"/>
          <a:srcRect/>
          <a:stretch>
            <a:fillRect/>
          </a:stretch>
        </p:blipFill>
        <p:spPr bwMode="auto">
          <a:xfrm>
            <a:off x="107504" y="2276872"/>
            <a:ext cx="2592288" cy="2172926"/>
          </a:xfrm>
          <a:prstGeom prst="rect">
            <a:avLst/>
          </a:prstGeom>
          <a:noFill/>
          <a:ln w="9525">
            <a:noFill/>
            <a:miter lim="800000"/>
            <a:headEnd/>
            <a:tailEnd/>
          </a:ln>
        </p:spPr>
      </p:pic>
      <p:pic>
        <p:nvPicPr>
          <p:cNvPr id="8" name="Рисунок 7" descr="D:\khusrav\фото\фото Даугавписского унверситета Латвии\DSC_0665.JPG"/>
          <p:cNvPicPr/>
          <p:nvPr/>
        </p:nvPicPr>
        <p:blipFill>
          <a:blip r:embed="rId6" cstate="print"/>
          <a:srcRect/>
          <a:stretch>
            <a:fillRect/>
          </a:stretch>
        </p:blipFill>
        <p:spPr bwMode="auto">
          <a:xfrm>
            <a:off x="5868144" y="4941167"/>
            <a:ext cx="3184534" cy="1775227"/>
          </a:xfrm>
          <a:prstGeom prst="rect">
            <a:avLst/>
          </a:prstGeom>
          <a:noFill/>
          <a:ln w="9525">
            <a:noFill/>
            <a:miter lim="800000"/>
            <a:headEnd/>
            <a:tailEnd/>
          </a:ln>
        </p:spPr>
      </p:pic>
    </p:spTree>
    <p:extLst>
      <p:ext uri="{BB962C8B-B14F-4D97-AF65-F5344CB8AC3E}">
        <p14:creationId xmlns:p14="http://schemas.microsoft.com/office/powerpoint/2010/main" val="19365096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260648"/>
            <a:ext cx="8496944" cy="5904656"/>
          </a:xfrm>
        </p:spPr>
        <p:txBody>
          <a:bodyPr>
            <a:normAutofit/>
          </a:bodyPr>
          <a:lstStyle/>
          <a:p>
            <a:r>
              <a:rPr lang="ru-RU" sz="1600" dirty="0">
                <a:latin typeface="Times New Roman" pitchFamily="18" charset="0"/>
                <a:cs typeface="Times New Roman" pitchFamily="18" charset="0"/>
              </a:rPr>
              <a:t>РТСУ посетила 33 </a:t>
            </a:r>
            <a:r>
              <a:rPr lang="ru-RU" sz="1600" b="1" dirty="0">
                <a:latin typeface="Times New Roman" pitchFamily="18" charset="0"/>
                <a:cs typeface="Times New Roman" pitchFamily="18" charset="0"/>
              </a:rPr>
              <a:t>делегаций</a:t>
            </a:r>
            <a:r>
              <a:rPr lang="ru-RU" sz="1600" dirty="0">
                <a:latin typeface="Times New Roman" pitchFamily="18" charset="0"/>
                <a:cs typeface="Times New Roman" pitchFamily="18" charset="0"/>
              </a:rPr>
              <a:t> из  зарубежных университетов, международных организаций, видные ученые. Среди </a:t>
            </a:r>
            <a:r>
              <a:rPr lang="ru-RU" sz="1600" dirty="0" err="1">
                <a:latin typeface="Times New Roman" pitchFamily="18" charset="0"/>
                <a:cs typeface="Times New Roman" pitchFamily="18" charset="0"/>
              </a:rPr>
              <a:t>них:зам.министры</a:t>
            </a:r>
            <a:r>
              <a:rPr lang="ru-RU" sz="1600" dirty="0">
                <a:latin typeface="Times New Roman" pitchFamily="18" charset="0"/>
                <a:cs typeface="Times New Roman" pitchFamily="18" charset="0"/>
              </a:rPr>
              <a:t> образования государств-членов ШОС, делегации Министерства образования и науки РФ, Чрезвычайный и Полномочный Посол КНР в РТ, Чрезвычайный и Полномочный Посол Соединенного Королевства Великобритании и Северной Ирландии в РТ, Чрезвычайный Полномочный Посол Индии в </a:t>
            </a:r>
            <a:r>
              <a:rPr lang="ru-RU" sz="1600" dirty="0" err="1">
                <a:latin typeface="Times New Roman" pitchFamily="18" charset="0"/>
                <a:cs typeface="Times New Roman" pitchFamily="18" charset="0"/>
              </a:rPr>
              <a:t>РТ,Чрезвычайный</a:t>
            </a:r>
            <a:r>
              <a:rPr lang="ru-RU" sz="1600" dirty="0">
                <a:latin typeface="Times New Roman" pitchFamily="18" charset="0"/>
                <a:cs typeface="Times New Roman" pitchFamily="18" charset="0"/>
              </a:rPr>
              <a:t> и Полномочный Посол Туркменистана в </a:t>
            </a:r>
            <a:r>
              <a:rPr lang="ru-RU" sz="1600" dirty="0" err="1">
                <a:latin typeface="Times New Roman" pitchFamily="18" charset="0"/>
                <a:cs typeface="Times New Roman" pitchFamily="18" charset="0"/>
              </a:rPr>
              <a:t>РТ,Временно</a:t>
            </a:r>
            <a:r>
              <a:rPr lang="ru-RU" sz="1600" dirty="0">
                <a:latin typeface="Times New Roman" pitchFamily="18" charset="0"/>
                <a:cs typeface="Times New Roman" pitchFamily="18" charset="0"/>
              </a:rPr>
              <a:t> поверенный в делах Посольства Республики Кореи в  </a:t>
            </a:r>
            <a:r>
              <a:rPr lang="ru-RU" sz="1600" dirty="0" err="1">
                <a:latin typeface="Times New Roman" pitchFamily="18" charset="0"/>
                <a:cs typeface="Times New Roman" pitchFamily="18" charset="0"/>
              </a:rPr>
              <a:t>РТ,Президент</a:t>
            </a:r>
            <a:r>
              <a:rPr lang="ru-RU" sz="1600" dirty="0">
                <a:latin typeface="Times New Roman" pitchFamily="18" charset="0"/>
                <a:cs typeface="Times New Roman" pitchFamily="18" charset="0"/>
              </a:rPr>
              <a:t> Университетской Лиги ОДКБ, представители Посольства Японии и Представительства </a:t>
            </a:r>
            <a:r>
              <a:rPr lang="en-US" sz="1600" dirty="0">
                <a:latin typeface="Times New Roman" pitchFamily="18" charset="0"/>
                <a:cs typeface="Times New Roman" pitchFamily="18" charset="0"/>
              </a:rPr>
              <a:t>JICA</a:t>
            </a:r>
            <a:r>
              <a:rPr lang="ru-RU" sz="1600" dirty="0">
                <a:latin typeface="Times New Roman" pitchFamily="18" charset="0"/>
                <a:cs typeface="Times New Roman" pitchFamily="18" charset="0"/>
              </a:rPr>
              <a:t> в РТ и др.</a:t>
            </a:r>
          </a:p>
          <a:p>
            <a:pPr marL="0" indent="0">
              <a:buNone/>
            </a:pPr>
            <a:endParaRPr lang="ru-RU" dirty="0"/>
          </a:p>
        </p:txBody>
      </p:sp>
      <p:pic>
        <p:nvPicPr>
          <p:cNvPr id="4" name="Рисунок 3" descr="D:\khusrav\документи РТСУ\фото\фото для сайта 20.10.16\DSC_1761.JPG"/>
          <p:cNvPicPr/>
          <p:nvPr/>
        </p:nvPicPr>
        <p:blipFill>
          <a:blip r:embed="rId2" cstate="print"/>
          <a:srcRect/>
          <a:stretch>
            <a:fillRect/>
          </a:stretch>
        </p:blipFill>
        <p:spPr bwMode="auto">
          <a:xfrm>
            <a:off x="304000" y="2420888"/>
            <a:ext cx="4106736" cy="1944216"/>
          </a:xfrm>
          <a:prstGeom prst="rect">
            <a:avLst/>
          </a:prstGeom>
          <a:noFill/>
          <a:ln w="9525">
            <a:noFill/>
            <a:miter lim="800000"/>
            <a:headEnd/>
            <a:tailEnd/>
          </a:ln>
        </p:spPr>
      </p:pic>
      <p:pic>
        <p:nvPicPr>
          <p:cNvPr id="5" name="Рисунок 4" descr="D:\khusrav\документи РТСУ\фото\встреча М. Федоров\для сайт\DSC_5046.JPG"/>
          <p:cNvPicPr/>
          <p:nvPr/>
        </p:nvPicPr>
        <p:blipFill>
          <a:blip r:embed="rId3" cstate="print"/>
          <a:srcRect/>
          <a:stretch>
            <a:fillRect/>
          </a:stretch>
        </p:blipFill>
        <p:spPr bwMode="auto">
          <a:xfrm>
            <a:off x="4912512" y="2398526"/>
            <a:ext cx="3907960" cy="1966578"/>
          </a:xfrm>
          <a:prstGeom prst="rect">
            <a:avLst/>
          </a:prstGeom>
          <a:noFill/>
          <a:ln w="9525">
            <a:noFill/>
            <a:miter lim="800000"/>
            <a:headEnd/>
            <a:tailEnd/>
          </a:ln>
        </p:spPr>
      </p:pic>
      <p:pic>
        <p:nvPicPr>
          <p:cNvPr id="6" name="Рисунок 5" descr="D:\khusrav\документи РТСУ\фото\ШОС\DSC_1075.JPG"/>
          <p:cNvPicPr/>
          <p:nvPr/>
        </p:nvPicPr>
        <p:blipFill>
          <a:blip r:embed="rId4" cstate="print"/>
          <a:srcRect/>
          <a:stretch>
            <a:fillRect/>
          </a:stretch>
        </p:blipFill>
        <p:spPr bwMode="auto">
          <a:xfrm>
            <a:off x="338770" y="4494936"/>
            <a:ext cx="4071966" cy="2318440"/>
          </a:xfrm>
          <a:prstGeom prst="rect">
            <a:avLst/>
          </a:prstGeom>
          <a:noFill/>
          <a:ln w="9525">
            <a:noFill/>
            <a:miter lim="800000"/>
            <a:headEnd/>
            <a:tailEnd/>
          </a:ln>
        </p:spPr>
      </p:pic>
      <p:pic>
        <p:nvPicPr>
          <p:cNvPr id="7" name="Рисунок 6" descr="D:\khusrav\документи РТСУ\фото\АлтГУ\DSC_5380.JPG"/>
          <p:cNvPicPr/>
          <p:nvPr/>
        </p:nvPicPr>
        <p:blipFill>
          <a:blip r:embed="rId5" cstate="print"/>
          <a:srcRect/>
          <a:stretch>
            <a:fillRect/>
          </a:stretch>
        </p:blipFill>
        <p:spPr bwMode="auto">
          <a:xfrm>
            <a:off x="4912512" y="4494936"/>
            <a:ext cx="3907960" cy="2318440"/>
          </a:xfrm>
          <a:prstGeom prst="rect">
            <a:avLst/>
          </a:prstGeom>
          <a:noFill/>
          <a:ln w="9525">
            <a:noFill/>
            <a:miter lim="800000"/>
            <a:headEnd/>
            <a:tailEnd/>
          </a:ln>
        </p:spPr>
      </p:pic>
    </p:spTree>
    <p:extLst>
      <p:ext uri="{BB962C8B-B14F-4D97-AF65-F5344CB8AC3E}">
        <p14:creationId xmlns:p14="http://schemas.microsoft.com/office/powerpoint/2010/main" val="6640895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b="1" dirty="0"/>
              <a:t>Университетские гранты и проекты</a:t>
            </a:r>
            <a:r>
              <a:rPr lang="ru-RU" dirty="0"/>
              <a:t/>
            </a:r>
            <a:br>
              <a:rPr lang="ru-RU" dirty="0"/>
            </a:br>
            <a:endParaRPr lang="ru-RU" dirty="0"/>
          </a:p>
        </p:txBody>
      </p:sp>
      <p:sp>
        <p:nvSpPr>
          <p:cNvPr id="2" name="Объект 1"/>
          <p:cNvSpPr>
            <a:spLocks noGrp="1"/>
          </p:cNvSpPr>
          <p:nvPr>
            <p:ph idx="1"/>
          </p:nvPr>
        </p:nvSpPr>
        <p:spPr>
          <a:xfrm>
            <a:off x="323528" y="1268760"/>
            <a:ext cx="8568951" cy="5328592"/>
          </a:xfrm>
        </p:spPr>
        <p:txBody>
          <a:bodyPr>
            <a:normAutofit/>
          </a:bodyPr>
          <a:lstStyle/>
          <a:p>
            <a:pPr lvl="0">
              <a:buFont typeface="Arial" pitchFamily="34" charset="0"/>
              <a:buChar char="•"/>
            </a:pPr>
            <a:r>
              <a:rPr lang="en-US" sz="1500" dirty="0" smtClean="0">
                <a:latin typeface="Times New Roman" pitchFamily="18" charset="0"/>
                <a:cs typeface="Times New Roman" pitchFamily="18" charset="0"/>
              </a:rPr>
              <a:t>1.    </a:t>
            </a:r>
            <a:r>
              <a:rPr lang="ru-RU" sz="1500" dirty="0" smtClean="0">
                <a:latin typeface="Times New Roman" pitchFamily="18" charset="0"/>
                <a:cs typeface="Times New Roman" pitchFamily="18" charset="0"/>
              </a:rPr>
              <a:t>Проект </a:t>
            </a:r>
            <a:r>
              <a:rPr lang="ru-RU" sz="1500" dirty="0">
                <a:latin typeface="Times New Roman" pitchFamily="18" charset="0"/>
                <a:cs typeface="Times New Roman" pitchFamily="18" charset="0"/>
              </a:rPr>
              <a:t>MIND (Управление-инновация-развитие), программа </a:t>
            </a:r>
            <a:r>
              <a:rPr lang="ru-RU" sz="1500" dirty="0" err="1">
                <a:latin typeface="Times New Roman" pitchFamily="18" charset="0"/>
                <a:cs typeface="Times New Roman" pitchFamily="18" charset="0"/>
              </a:rPr>
              <a:t>Эразмус</a:t>
            </a:r>
            <a:r>
              <a:rPr lang="ru-RU" sz="1500" dirty="0">
                <a:latin typeface="Times New Roman" pitchFamily="18" charset="0"/>
                <a:cs typeface="Times New Roman" pitchFamily="18" charset="0"/>
              </a:rPr>
              <a:t>+, координатор Проекта Университет Лас-Пальмас-де-гран-</a:t>
            </a:r>
            <a:r>
              <a:rPr lang="ru-RU" sz="1500" dirty="0" err="1">
                <a:latin typeface="Times New Roman" pitchFamily="18" charset="0"/>
                <a:cs typeface="Times New Roman" pitchFamily="18" charset="0"/>
              </a:rPr>
              <a:t>Канария</a:t>
            </a:r>
            <a:r>
              <a:rPr lang="ru-RU" sz="1500" dirty="0">
                <a:latin typeface="Times New Roman" pitchFamily="18" charset="0"/>
                <a:cs typeface="Times New Roman" pitchFamily="18" charset="0"/>
              </a:rPr>
              <a:t>, Испания. Период реализации осень 2016-2018гг. </a:t>
            </a:r>
          </a:p>
          <a:p>
            <a:pPr>
              <a:buFont typeface="Arial" pitchFamily="34" charset="0"/>
              <a:buChar char="•"/>
            </a:pPr>
            <a:r>
              <a:rPr lang="ru-RU" sz="1500" dirty="0">
                <a:latin typeface="Times New Roman" pitchFamily="18" charset="0"/>
                <a:cs typeface="Times New Roman" pitchFamily="18" charset="0"/>
              </a:rPr>
              <a:t>2.      Проект в партнерстве с </a:t>
            </a:r>
            <a:r>
              <a:rPr lang="ru-RU" sz="1500" dirty="0" err="1">
                <a:latin typeface="Times New Roman" pitchFamily="18" charset="0"/>
                <a:cs typeface="Times New Roman" pitchFamily="18" charset="0"/>
              </a:rPr>
              <a:t>Даугавпильсским</a:t>
            </a:r>
            <a:r>
              <a:rPr lang="ru-RU" sz="1500" dirty="0">
                <a:latin typeface="Times New Roman" pitchFamily="18" charset="0"/>
                <a:cs typeface="Times New Roman" pitchFamily="18" charset="0"/>
              </a:rPr>
              <a:t> университетом Латвии, программа </a:t>
            </a:r>
            <a:r>
              <a:rPr lang="ru-RU" sz="1500" dirty="0" err="1">
                <a:latin typeface="Times New Roman" pitchFamily="18" charset="0"/>
                <a:cs typeface="Times New Roman" pitchFamily="18" charset="0"/>
              </a:rPr>
              <a:t>Эразмус</a:t>
            </a:r>
            <a:r>
              <a:rPr lang="ru-RU" sz="1500" dirty="0">
                <a:latin typeface="Times New Roman" pitchFamily="18" charset="0"/>
                <a:cs typeface="Times New Roman" pitchFamily="18" charset="0"/>
              </a:rPr>
              <a:t>+. Период реализации проекта осень 2016г.-2017г. </a:t>
            </a:r>
          </a:p>
          <a:p>
            <a:pPr>
              <a:buFont typeface="Arial" pitchFamily="34" charset="0"/>
              <a:buChar char="•"/>
            </a:pPr>
            <a:r>
              <a:rPr lang="ru-RU" sz="1500" dirty="0">
                <a:latin typeface="Times New Roman" pitchFamily="18" charset="0"/>
                <a:cs typeface="Times New Roman" pitchFamily="18" charset="0"/>
              </a:rPr>
              <a:t>3.      Проект «Усиление и развитие высшего образования: изучение гражданского общества» в партнерстве с Хельсинским университетом (Финляндия).  Период реализации Проекта осень 2016-2018гг. </a:t>
            </a:r>
          </a:p>
          <a:p>
            <a:pPr>
              <a:buFont typeface="Arial" pitchFamily="34" charset="0"/>
              <a:buChar char="•"/>
            </a:pPr>
            <a:r>
              <a:rPr lang="ru-RU" sz="1500" dirty="0">
                <a:latin typeface="Times New Roman" pitchFamily="18" charset="0"/>
                <a:cs typeface="Times New Roman" pitchFamily="18" charset="0"/>
              </a:rPr>
              <a:t>4.      Проект в рамках программы </a:t>
            </a:r>
            <a:r>
              <a:rPr lang="ru-RU" sz="1500" dirty="0" err="1">
                <a:latin typeface="Times New Roman" pitchFamily="18" charset="0"/>
                <a:cs typeface="Times New Roman" pitchFamily="18" charset="0"/>
              </a:rPr>
              <a:t>Эразмус</a:t>
            </a:r>
            <a:r>
              <a:rPr lang="ru-RU" sz="1500" dirty="0">
                <a:latin typeface="Times New Roman" pitchFamily="18" charset="0"/>
                <a:cs typeface="Times New Roman" pitchFamily="18" charset="0"/>
              </a:rPr>
              <a:t>+ по обмену студентами и персоналом с Австрийским – </a:t>
            </a:r>
            <a:r>
              <a:rPr lang="ru-RU" sz="1500" dirty="0" err="1">
                <a:latin typeface="Times New Roman" pitchFamily="18" charset="0"/>
                <a:cs typeface="Times New Roman" pitchFamily="18" charset="0"/>
              </a:rPr>
              <a:t>Зальцбургским</a:t>
            </a:r>
            <a:r>
              <a:rPr lang="ru-RU" sz="1500" dirty="0">
                <a:latin typeface="Times New Roman" pitchFamily="18" charset="0"/>
                <a:cs typeface="Times New Roman" pitchFamily="18" charset="0"/>
              </a:rPr>
              <a:t> университетом на 2016-2017гг. </a:t>
            </a:r>
          </a:p>
          <a:p>
            <a:pPr>
              <a:buFont typeface="Arial" pitchFamily="34" charset="0"/>
              <a:buChar char="•"/>
            </a:pPr>
            <a:r>
              <a:rPr lang="ru-RU" sz="1500" dirty="0">
                <a:latin typeface="Times New Roman" pitchFamily="18" charset="0"/>
                <a:cs typeface="Times New Roman" pitchFamily="18" charset="0"/>
              </a:rPr>
              <a:t>5.      Проект «LLL - образование в течение всей жизни», программа </a:t>
            </a:r>
            <a:r>
              <a:rPr lang="ru-RU" sz="1500" dirty="0" err="1">
                <a:latin typeface="Times New Roman" pitchFamily="18" charset="0"/>
                <a:cs typeface="Times New Roman" pitchFamily="18" charset="0"/>
              </a:rPr>
              <a:t>Темпус</a:t>
            </a:r>
            <a:r>
              <a:rPr lang="ru-RU" sz="1500" dirty="0">
                <a:latin typeface="Times New Roman" pitchFamily="18" charset="0"/>
                <a:cs typeface="Times New Roman" pitchFamily="18" charset="0"/>
              </a:rPr>
              <a:t>, UNICO. Период реализации 2014-1016гг. Проект с 2017г. переходит на самофинансирование. Координатор Проекта университет Кордоба, Испания. </a:t>
            </a:r>
          </a:p>
          <a:p>
            <a:pPr marL="0" indent="0">
              <a:buNone/>
            </a:pPr>
            <a:endParaRPr lang="ru-RU" dirty="0"/>
          </a:p>
        </p:txBody>
      </p:sp>
      <p:pic>
        <p:nvPicPr>
          <p:cNvPr id="4" name="Picture 2" descr="D:\khusrav\документи РТСУ\i.jpeg"/>
          <p:cNvPicPr>
            <a:picLocks noChangeAspect="1" noChangeArrowheads="1"/>
          </p:cNvPicPr>
          <p:nvPr/>
        </p:nvPicPr>
        <p:blipFill>
          <a:blip r:embed="rId2"/>
          <a:srcRect/>
          <a:stretch>
            <a:fillRect/>
          </a:stretch>
        </p:blipFill>
        <p:spPr bwMode="auto">
          <a:xfrm>
            <a:off x="250445" y="4797152"/>
            <a:ext cx="3168352" cy="1866289"/>
          </a:xfrm>
          <a:prstGeom prst="rect">
            <a:avLst/>
          </a:prstGeom>
          <a:noFill/>
        </p:spPr>
      </p:pic>
      <p:pic>
        <p:nvPicPr>
          <p:cNvPr id="5" name="Рисунок 4" descr="C:\Documents and Settings\международный\Рабочий стол\ylikoolilinnak_4.jpg"/>
          <p:cNvPicPr/>
          <p:nvPr/>
        </p:nvPicPr>
        <p:blipFill>
          <a:blip r:embed="rId3" cstate="print"/>
          <a:srcRect/>
          <a:stretch>
            <a:fillRect/>
          </a:stretch>
        </p:blipFill>
        <p:spPr bwMode="auto">
          <a:xfrm>
            <a:off x="5724128" y="4720584"/>
            <a:ext cx="3239956" cy="1948776"/>
          </a:xfrm>
          <a:prstGeom prst="rect">
            <a:avLst/>
          </a:prstGeom>
          <a:noFill/>
          <a:ln w="9525">
            <a:noFill/>
            <a:miter lim="800000"/>
            <a:headEnd/>
            <a:tailEnd/>
          </a:ln>
        </p:spPr>
      </p:pic>
    </p:spTree>
    <p:extLst>
      <p:ext uri="{BB962C8B-B14F-4D97-AF65-F5344CB8AC3E}">
        <p14:creationId xmlns:p14="http://schemas.microsoft.com/office/powerpoint/2010/main" val="3544144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b="1" i="1" u="sng" dirty="0"/>
              <a:t>ВОСПИТАТЕЛЬНАЯ РАБОТА</a:t>
            </a:r>
            <a:r>
              <a:rPr lang="ru-RU" dirty="0"/>
              <a:t/>
            </a:r>
            <a:br>
              <a:rPr lang="ru-RU" dirty="0"/>
            </a:br>
            <a:endParaRPr lang="ru-RU" dirty="0"/>
          </a:p>
        </p:txBody>
      </p:sp>
      <p:sp>
        <p:nvSpPr>
          <p:cNvPr id="2" name="Объект 1"/>
          <p:cNvSpPr>
            <a:spLocks noGrp="1"/>
          </p:cNvSpPr>
          <p:nvPr>
            <p:ph idx="1"/>
          </p:nvPr>
        </p:nvSpPr>
        <p:spPr>
          <a:xfrm>
            <a:off x="467544" y="1196752"/>
            <a:ext cx="8352927" cy="5472608"/>
          </a:xfrm>
        </p:spPr>
        <p:txBody>
          <a:bodyPr>
            <a:normAutofit fontScale="70000" lnSpcReduction="20000"/>
          </a:bodyPr>
          <a:lstStyle/>
          <a:p>
            <a:r>
              <a:rPr lang="ru-RU" dirty="0">
                <a:latin typeface="Times New Roman" pitchFamily="18" charset="0"/>
                <a:cs typeface="Times New Roman" pitchFamily="18" charset="0"/>
              </a:rPr>
              <a:t>Вся воспитательная работа профессорско-преподавательского состава была направлена на реализацию молодежной политики и творческого потенциала молодежи, выявлению новых дарований, способных внести свой инновационный вклад, опираясь на лучшие традиции старших поколений и организована по направлениям. </a:t>
            </a:r>
          </a:p>
          <a:p>
            <a:r>
              <a:rPr lang="ru-RU" dirty="0">
                <a:latin typeface="Times New Roman" pitchFamily="18" charset="0"/>
                <a:cs typeface="Times New Roman" pitchFamily="18" charset="0"/>
              </a:rPr>
              <a:t>В целях ознакомления и реализации положений Послания Основоположника мира и национального единства – Лидера нации,  Президента РТ уважаемого Эмомали </a:t>
            </a:r>
            <a:r>
              <a:rPr lang="ru-RU" dirty="0" err="1">
                <a:latin typeface="Times New Roman" pitchFamily="18" charset="0"/>
                <a:cs typeface="Times New Roman" pitchFamily="18" charset="0"/>
              </a:rPr>
              <a:t>Рахмона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Маджлиси</a:t>
            </a:r>
            <a:r>
              <a:rPr lang="ru-RU" dirty="0">
                <a:latin typeface="Times New Roman" pitchFamily="18" charset="0"/>
                <a:cs typeface="Times New Roman" pitchFamily="18" charset="0"/>
              </a:rPr>
              <a:t> Оли РТ, а также по вопросу о внесении изменений и дополнений в Конституцию РТ организованы и проведены разъяснительные мероприятия, конференции, круглые столы, открытые лекции, встречи и т.п. </a:t>
            </a:r>
          </a:p>
          <a:p>
            <a:r>
              <a:rPr lang="ru-RU" dirty="0">
                <a:latin typeface="Times New Roman" pitchFamily="18" charset="0"/>
                <a:cs typeface="Times New Roman" pitchFamily="18" charset="0"/>
              </a:rPr>
              <a:t>К 25 - </a:t>
            </a:r>
            <a:r>
              <a:rPr lang="ru-RU" dirty="0" err="1">
                <a:latin typeface="Times New Roman" pitchFamily="18" charset="0"/>
                <a:cs typeface="Times New Roman" pitchFamily="18" charset="0"/>
              </a:rPr>
              <a:t>летию</a:t>
            </a:r>
            <a:r>
              <a:rPr lang="ru-RU" dirty="0">
                <a:latin typeface="Times New Roman" pitchFamily="18" charset="0"/>
                <a:cs typeface="Times New Roman" pitchFamily="18" charset="0"/>
              </a:rPr>
              <a:t> Государственной независимости Республики Таджикистан, 20 – </a:t>
            </a:r>
            <a:r>
              <a:rPr lang="ru-RU" dirty="0" err="1">
                <a:latin typeface="Times New Roman" pitchFamily="18" charset="0"/>
                <a:cs typeface="Times New Roman" pitchFamily="18" charset="0"/>
              </a:rPr>
              <a:t>летию</a:t>
            </a:r>
            <a:r>
              <a:rPr lang="ru-RU" dirty="0">
                <a:latin typeface="Times New Roman" pitchFamily="18" charset="0"/>
                <a:cs typeface="Times New Roman" pitchFamily="18" charset="0"/>
              </a:rPr>
              <a:t> РТСУ приурочены и проведены мероприятия по плану, утвержденному Ректором РТСУ. К их числу относятся конференции, конкурсы, выставка достижений вуза, культурно-музыкальные мероприятия РТСУ и т.п.</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174512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332656"/>
            <a:ext cx="8496944" cy="6336704"/>
          </a:xfrm>
        </p:spPr>
        <p:txBody>
          <a:bodyPr>
            <a:normAutofit fontScale="70000" lnSpcReduction="20000"/>
          </a:bodyPr>
          <a:lstStyle/>
          <a:p>
            <a:r>
              <a:rPr lang="ru-RU" dirty="0">
                <a:solidFill>
                  <a:schemeClr val="tx1"/>
                </a:solidFill>
                <a:latin typeface="Times New Roman" pitchFamily="18" charset="0"/>
                <a:cs typeface="Times New Roman" pitchFamily="18" charset="0"/>
              </a:rPr>
              <a:t>Совместно с руководителем Научно-исследовательского центра по противодействию экстремизму и терроризму </a:t>
            </a:r>
            <a:r>
              <a:rPr lang="ru-RU" dirty="0" err="1">
                <a:solidFill>
                  <a:schemeClr val="tx1"/>
                </a:solidFill>
                <a:latin typeface="Times New Roman" pitchFamily="18" charset="0"/>
                <a:cs typeface="Times New Roman" pitchFamily="18" charset="0"/>
              </a:rPr>
              <a:t>Абдухамитовым</a:t>
            </a:r>
            <a:r>
              <a:rPr lang="ru-RU" dirty="0">
                <a:solidFill>
                  <a:schemeClr val="tx1"/>
                </a:solidFill>
                <a:latin typeface="Times New Roman" pitchFamily="18" charset="0"/>
                <a:cs typeface="Times New Roman" pitchFamily="18" charset="0"/>
              </a:rPr>
              <a:t> В.А. согласно утвержденного плана проведены мероприятия по профилактике экстремизма и терроризма среди студентов всех пяти </a:t>
            </a:r>
            <a:r>
              <a:rPr lang="ru-RU" dirty="0" err="1">
                <a:solidFill>
                  <a:schemeClr val="tx1"/>
                </a:solidFill>
                <a:latin typeface="Times New Roman" pitchFamily="18" charset="0"/>
                <a:cs typeface="Times New Roman" pitchFamily="18" charset="0"/>
              </a:rPr>
              <a:t>факультетов.Необходимо</a:t>
            </a:r>
            <a:r>
              <a:rPr lang="ru-RU" dirty="0">
                <a:solidFill>
                  <a:schemeClr val="tx1"/>
                </a:solidFill>
                <a:latin typeface="Times New Roman" pitchFamily="18" charset="0"/>
                <a:cs typeface="Times New Roman" pitchFamily="18" charset="0"/>
              </a:rPr>
              <a:t> отметить о мероприятии «25 добрых дел к 25 – </a:t>
            </a:r>
            <a:r>
              <a:rPr lang="ru-RU" dirty="0" err="1">
                <a:solidFill>
                  <a:schemeClr val="tx1"/>
                </a:solidFill>
                <a:latin typeface="Times New Roman" pitchFamily="18" charset="0"/>
                <a:cs typeface="Times New Roman" pitchFamily="18" charset="0"/>
              </a:rPr>
              <a:t>летию</a:t>
            </a:r>
            <a:r>
              <a:rPr lang="ru-RU" dirty="0">
                <a:solidFill>
                  <a:schemeClr val="tx1"/>
                </a:solidFill>
                <a:latin typeface="Times New Roman" pitchFamily="18" charset="0"/>
                <a:cs typeface="Times New Roman" pitchFamily="18" charset="0"/>
              </a:rPr>
              <a:t> Государственной Независимости РТ», которое включает в себя организацию благотворительных акций, таких, как «Уроки доброты», «Мы с вами», «От сердца к сердцу» и др., где оказывалась моральная и материальная помощь Детскому дому, Дому малютки, Домам для престарелых и инвалидов. Эти мероприятия играют огромную роль в формировании нравственных качеств у студенческой молодежи и развития студенческого самоуправления. В апреле-мае текущего года проходили конкурсы «Лучший студент года», «Лучший студенческий инновационный проект» Лучшая демонстрация активной гражданской позиции, которые были направлены на выявление и поощрение наиболее талантливых, инициативных и творческих студентов, а также  использования потенциала студенческой молодежи в решении приоритетных задач университета.</a:t>
            </a:r>
          </a:p>
          <a:p>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17390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Общежитие</a:t>
            </a:r>
            <a:endParaRPr lang="ru-RU" dirty="0"/>
          </a:p>
        </p:txBody>
      </p:sp>
      <p:sp>
        <p:nvSpPr>
          <p:cNvPr id="2" name="Объект 1"/>
          <p:cNvSpPr>
            <a:spLocks noGrp="1"/>
          </p:cNvSpPr>
          <p:nvPr>
            <p:ph idx="1"/>
          </p:nvPr>
        </p:nvSpPr>
        <p:spPr/>
        <p:txBody>
          <a:bodyPr>
            <a:normAutofit/>
          </a:bodyPr>
          <a:lstStyle/>
          <a:p>
            <a:r>
              <a:rPr lang="ru-RU" sz="2400" dirty="0">
                <a:latin typeface="Times New Roman" pitchFamily="18" charset="0"/>
                <a:cs typeface="Times New Roman" pitchFamily="18" charset="0"/>
              </a:rPr>
              <a:t>В 2016 году на приобретение общежития было потрачено 800 тысяч </a:t>
            </a:r>
            <a:r>
              <a:rPr lang="ru-RU" sz="2400" dirty="0" err="1">
                <a:latin typeface="Times New Roman" pitchFamily="18" charset="0"/>
                <a:cs typeface="Times New Roman" pitchFamily="18" charset="0"/>
              </a:rPr>
              <a:t>сомони</a:t>
            </a:r>
            <a:r>
              <a:rPr lang="ru-RU" sz="2400" dirty="0">
                <a:latin typeface="Times New Roman" pitchFamily="18" charset="0"/>
                <a:cs typeface="Times New Roman" pitchFamily="18" charset="0"/>
              </a:rPr>
              <a:t>. В общежитии был проведен капитальный ремонт, оборудовано мебелью, приобретены постельные  принадлежности, бытовая техника. Общежитие сдано в эксплуатацию.</a:t>
            </a:r>
          </a:p>
          <a:p>
            <a:endParaRPr lang="ru-RU" sz="2400" dirty="0"/>
          </a:p>
        </p:txBody>
      </p:sp>
    </p:spTree>
    <p:extLst>
      <p:ext uri="{BB962C8B-B14F-4D97-AF65-F5344CB8AC3E}">
        <p14:creationId xmlns:p14="http://schemas.microsoft.com/office/powerpoint/2010/main" val="16154858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b="1" i="1" u="sng" dirty="0"/>
              <a:t>ПРОГРАММА РАЗВИТИЯ РТСУ</a:t>
            </a:r>
            <a:endParaRPr lang="ru-RU" dirty="0"/>
          </a:p>
        </p:txBody>
      </p:sp>
      <p:sp>
        <p:nvSpPr>
          <p:cNvPr id="2" name="Объект 1"/>
          <p:cNvSpPr>
            <a:spLocks noGrp="1"/>
          </p:cNvSpPr>
          <p:nvPr>
            <p:ph idx="1"/>
          </p:nvPr>
        </p:nvSpPr>
        <p:spPr>
          <a:xfrm>
            <a:off x="323528" y="1700808"/>
            <a:ext cx="8496943" cy="4896544"/>
          </a:xfrm>
        </p:spPr>
        <p:txBody>
          <a:bodyPr>
            <a:normAutofit fontScale="70000" lnSpcReduction="20000"/>
          </a:bodyPr>
          <a:lstStyle/>
          <a:p>
            <a:r>
              <a:rPr lang="ru-RU" dirty="0">
                <a:latin typeface="Times New Roman" pitchFamily="18" charset="0"/>
                <a:cs typeface="Times New Roman" pitchFamily="18" charset="0"/>
              </a:rPr>
              <a:t>В 2016 году Программа развития в основном была направлена на оборудование нового учебного корпуса. В новом учебном корпусе в 2016 году оборудован актовый и спортивный залы, оборудованы мультимедийными средствами 20 аудиторий, 2 центра тестирования по 30 человек каждая, современными техническими средствами оборудованы 2 поточные аудитории на 140 студентов каждая. Средствами видеоконференцсвязи, аудио и </a:t>
            </a:r>
            <a:r>
              <a:rPr lang="ru-RU" dirty="0" err="1">
                <a:latin typeface="Times New Roman" pitchFamily="18" charset="0"/>
                <a:cs typeface="Times New Roman" pitchFamily="18" charset="0"/>
              </a:rPr>
              <a:t>мультипрограмммами</a:t>
            </a:r>
            <a:r>
              <a:rPr lang="ru-RU" dirty="0">
                <a:latin typeface="Times New Roman" pitchFamily="18" charset="0"/>
                <a:cs typeface="Times New Roman" pitchFamily="18" charset="0"/>
              </a:rPr>
              <a:t> оборудован новый зал ученого совета. Приобретено 4 лаборатории для направления химии, биологии и физики. Оборудован зал электронной библиотеки на 60 мест. Приобретена учебная телестудия для отделения журналистики. Приобретена криминалистическая лаборатория для юридического факультета. Приобретена дополнительно компьютерная техника.</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166140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332656"/>
            <a:ext cx="8424935" cy="6264696"/>
          </a:xfrm>
        </p:spPr>
        <p:txBody>
          <a:bodyPr>
            <a:normAutofit fontScale="85000" lnSpcReduction="10000"/>
          </a:bodyPr>
          <a:lstStyle/>
          <a:p>
            <a:r>
              <a:rPr lang="ru-RU" dirty="0">
                <a:latin typeface="Times New Roman" pitchFamily="18" charset="0"/>
                <a:cs typeface="Times New Roman" pitchFamily="18" charset="0"/>
              </a:rPr>
              <a:t>Оборудованы новой мебелью 10 кафедр филологического факультета, Центр таджикского языка, Центр русского языка и культуры, Центр корейского языка и Центр польского языка, студенческая радиолаборатория.</a:t>
            </a:r>
          </a:p>
          <a:p>
            <a:r>
              <a:rPr lang="ru-RU" dirty="0">
                <a:latin typeface="Times New Roman" pitchFamily="18" charset="0"/>
                <a:cs typeface="Times New Roman" pitchFamily="18" charset="0"/>
              </a:rPr>
              <a:t>Оформлены новыми современными стендами коридоры и аудитории нового учебного корпуса. Всего только на оборудование нового учебного корпуса израсходовано более 40 миллионов российских рублей, что составляет более 5 миллионов </a:t>
            </a:r>
            <a:r>
              <a:rPr lang="ru-RU" dirty="0" err="1">
                <a:latin typeface="Times New Roman" pitchFamily="18" charset="0"/>
                <a:cs typeface="Times New Roman" pitchFamily="18" charset="0"/>
              </a:rPr>
              <a:t>сомони</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Разработана и одобрена Министерством образования и науки Российской Федерации Программа развития РТСУ на 2017-2019 годы с общим объемом финансирования 150 миллионов российских рублей.</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270920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32656"/>
            <a:ext cx="7772400" cy="1780108"/>
          </a:xfrm>
        </p:spPr>
        <p:txBody>
          <a:bodyPr/>
          <a:lstStyle/>
          <a:p>
            <a:r>
              <a:rPr lang="ru-RU" b="1" i="1" u="sng" dirty="0"/>
              <a:t>УЧЕБНАЯ ДЕЯТЕЛЬНОСТЬ</a:t>
            </a:r>
            <a:r>
              <a:rPr lang="ru-RU" dirty="0"/>
              <a:t/>
            </a:r>
            <a:br>
              <a:rPr lang="ru-RU" dirty="0"/>
            </a:br>
            <a:endParaRPr lang="ru-RU" dirty="0"/>
          </a:p>
        </p:txBody>
      </p:sp>
      <p:sp>
        <p:nvSpPr>
          <p:cNvPr id="3" name="Подзаголовок 2"/>
          <p:cNvSpPr>
            <a:spLocks noGrp="1"/>
          </p:cNvSpPr>
          <p:nvPr>
            <p:ph type="subTitle" idx="1"/>
          </p:nvPr>
        </p:nvSpPr>
        <p:spPr>
          <a:xfrm>
            <a:off x="179512" y="188640"/>
            <a:ext cx="8712968" cy="5616624"/>
          </a:xfrm>
        </p:spPr>
        <p:txBody>
          <a:bodyPr>
            <a:normAutofit/>
          </a:bodyPr>
          <a:lstStyle/>
          <a:p>
            <a:r>
              <a:rPr lang="ru-RU" sz="2000" dirty="0">
                <a:solidFill>
                  <a:schemeClr val="tx1"/>
                </a:solidFill>
                <a:latin typeface="Times New Roman" pitchFamily="18" charset="0"/>
                <a:cs typeface="Times New Roman" pitchFamily="18" charset="0"/>
              </a:rPr>
              <a:t>В университете по состоянию на 01 января  2017 года на 30 кафедрах преподаёт 279  преподавателей (57 внешних) (из них 146 женщин). Из них 153 кандидатов наук, 58 доктора наук, 53 имеют звание доцента и 17 звание профессора. </a:t>
            </a:r>
          </a:p>
          <a:p>
            <a:r>
              <a:rPr lang="ru-RU" sz="2000" dirty="0">
                <a:solidFill>
                  <a:schemeClr val="tx1"/>
                </a:solidFill>
                <a:latin typeface="Times New Roman" pitchFamily="18" charset="0"/>
                <a:cs typeface="Times New Roman" pitchFamily="18" charset="0"/>
              </a:rPr>
              <a:t>Количество студентов по состоянию на 1 октября 2017 года составляет 6234 человек (131 иностранные студенты), из них 2812 обучается на бюджетной основе и 3422 на договорной.</a:t>
            </a:r>
          </a:p>
          <a:p>
            <a:r>
              <a:rPr lang="ru-RU" sz="2000" dirty="0">
                <a:solidFill>
                  <a:schemeClr val="tx1"/>
                </a:solidFill>
                <a:latin typeface="Times New Roman" pitchFamily="18" charset="0"/>
                <a:cs typeface="Times New Roman" pitchFamily="18" charset="0"/>
              </a:rPr>
              <a:t>В связи с переходом на кредитно-рейтинговую систему обучения  университетом внедряются новые образовательные технологии. Руководство РТСУ приняло решение принимать экзамены на тестовой основе. В том числе в режиме он-</a:t>
            </a:r>
            <a:r>
              <a:rPr lang="ru-RU" sz="2000" dirty="0" err="1">
                <a:solidFill>
                  <a:schemeClr val="tx1"/>
                </a:solidFill>
                <a:latin typeface="Times New Roman" pitchFamily="18" charset="0"/>
                <a:cs typeface="Times New Roman" pitchFamily="18" charset="0"/>
              </a:rPr>
              <a:t>лайн</a:t>
            </a:r>
            <a:r>
              <a:rPr lang="ru-RU" sz="2000" dirty="0">
                <a:solidFill>
                  <a:schemeClr val="tx1"/>
                </a:solidFill>
                <a:latin typeface="Times New Roman" pitchFamily="18" charset="0"/>
                <a:cs typeface="Times New Roman" pitchFamily="18" charset="0"/>
              </a:rPr>
              <a:t> тестирования. В настоящее время идет зимняя сессия.  Всего  должно быть принято  448  на основе тестирования, и 48 экзаменов (10,7 %)  принимаемых в традиционной форме.</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172677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b="1" dirty="0"/>
              <a:t>Организация практик</a:t>
            </a:r>
            <a:r>
              <a:rPr lang="ru-RU" dirty="0"/>
              <a:t>. </a:t>
            </a:r>
            <a:br>
              <a:rPr lang="ru-RU" dirty="0"/>
            </a:br>
            <a:endParaRPr lang="ru-RU" dirty="0"/>
          </a:p>
        </p:txBody>
      </p:sp>
      <p:sp>
        <p:nvSpPr>
          <p:cNvPr id="2" name="Объект 1"/>
          <p:cNvSpPr>
            <a:spLocks noGrp="1"/>
          </p:cNvSpPr>
          <p:nvPr>
            <p:ph idx="1"/>
          </p:nvPr>
        </p:nvSpPr>
        <p:spPr>
          <a:xfrm>
            <a:off x="251520" y="1124744"/>
            <a:ext cx="8640959" cy="5616624"/>
          </a:xfrm>
        </p:spPr>
        <p:txBody>
          <a:bodyPr>
            <a:normAutofit/>
          </a:bodyPr>
          <a:lstStyle/>
          <a:p>
            <a:r>
              <a:rPr lang="ru-RU" sz="2000" dirty="0">
                <a:latin typeface="Times New Roman" pitchFamily="18" charset="0"/>
                <a:cs typeface="Times New Roman" pitchFamily="18" charset="0"/>
              </a:rPr>
              <a:t>На сегодняшний день заключено 91 долгосрочных договоров на практику, из них 46 с последующим трудоустройством наиболее подготовленных выпускников.</a:t>
            </a:r>
          </a:p>
          <a:p>
            <a:r>
              <a:rPr lang="ru-RU" sz="2000" dirty="0">
                <a:latin typeface="Times New Roman" pitchFamily="18" charset="0"/>
                <a:cs typeface="Times New Roman" pitchFamily="18" charset="0"/>
              </a:rPr>
              <a:t>Всего по РТСУ в 2015-16 </a:t>
            </a:r>
            <a:r>
              <a:rPr lang="ru-RU" sz="2000" dirty="0" err="1">
                <a:latin typeface="Times New Roman" pitchFamily="18" charset="0"/>
                <a:cs typeface="Times New Roman" pitchFamily="18" charset="0"/>
              </a:rPr>
              <a:t>уч.году</a:t>
            </a:r>
            <a:r>
              <a:rPr lang="ru-RU" sz="2000" dirty="0">
                <a:latin typeface="Times New Roman" pitchFamily="18" charset="0"/>
                <a:cs typeface="Times New Roman" pitchFamily="18" charset="0"/>
              </a:rPr>
              <a:t> было проведено </a:t>
            </a:r>
            <a:r>
              <a:rPr lang="ru-RU" sz="2000" dirty="0">
                <a:solidFill>
                  <a:srgbClr val="FF0000"/>
                </a:solidFill>
                <a:latin typeface="Times New Roman" pitchFamily="18" charset="0"/>
                <a:cs typeface="Times New Roman" pitchFamily="18" charset="0"/>
              </a:rPr>
              <a:t>118</a:t>
            </a:r>
            <a:r>
              <a:rPr lang="ru-RU" sz="2000" dirty="0">
                <a:latin typeface="Times New Roman" pitchFamily="18" charset="0"/>
                <a:cs typeface="Times New Roman" pitchFamily="18" charset="0"/>
              </a:rPr>
              <a:t> практик .</a:t>
            </a:r>
          </a:p>
          <a:p>
            <a:r>
              <a:rPr lang="ru-RU" sz="2000" dirty="0">
                <a:latin typeface="Times New Roman" pitchFamily="18" charset="0"/>
                <a:cs typeface="Times New Roman" pitchFamily="18" charset="0"/>
              </a:rPr>
              <a:t>Из них: По дневному отделению - учебных-28 (1167 чел.),</a:t>
            </a:r>
          </a:p>
          <a:p>
            <a:r>
              <a:rPr lang="ru-RU" sz="2000" dirty="0">
                <a:latin typeface="Times New Roman" pitchFamily="18" charset="0"/>
                <a:cs typeface="Times New Roman" pitchFamily="18" charset="0"/>
              </a:rPr>
              <a:t> -  производственных – 58 (</a:t>
            </a:r>
            <a:r>
              <a:rPr lang="ru-RU" sz="2000" dirty="0">
                <a:solidFill>
                  <a:srgbClr val="FF0000"/>
                </a:solidFill>
                <a:latin typeface="Times New Roman" pitchFamily="18" charset="0"/>
                <a:cs typeface="Times New Roman" pitchFamily="18" charset="0"/>
              </a:rPr>
              <a:t>1385</a:t>
            </a:r>
            <a:r>
              <a:rPr lang="ru-RU" sz="2000" dirty="0">
                <a:latin typeface="Times New Roman" pitchFamily="18" charset="0"/>
                <a:cs typeface="Times New Roman" pitchFamily="18" charset="0"/>
              </a:rPr>
              <a:t> чел.)</a:t>
            </a:r>
          </a:p>
          <a:p>
            <a:r>
              <a:rPr lang="ru-RU" sz="2000" dirty="0">
                <a:latin typeface="Times New Roman" pitchFamily="18" charset="0"/>
                <a:cs typeface="Times New Roman" pitchFamily="18" charset="0"/>
              </a:rPr>
              <a:t>По заочному отделению - учебных – 13 (637 чел.), </a:t>
            </a:r>
          </a:p>
          <a:p>
            <a:r>
              <a:rPr lang="ru-RU" sz="2000" dirty="0">
                <a:latin typeface="Times New Roman" pitchFamily="18" charset="0"/>
                <a:cs typeface="Times New Roman" pitchFamily="18" charset="0"/>
              </a:rPr>
              <a:t>  - производственных – 19 (</a:t>
            </a:r>
            <a:r>
              <a:rPr lang="ru-RU" sz="2000" dirty="0">
                <a:solidFill>
                  <a:srgbClr val="FF0000"/>
                </a:solidFill>
                <a:latin typeface="Times New Roman" pitchFamily="18" charset="0"/>
                <a:cs typeface="Times New Roman" pitchFamily="18" charset="0"/>
              </a:rPr>
              <a:t>746</a:t>
            </a:r>
            <a:r>
              <a:rPr lang="ru-RU" sz="2000" dirty="0">
                <a:latin typeface="Times New Roman" pitchFamily="18" charset="0"/>
                <a:cs typeface="Times New Roman" pitchFamily="18" charset="0"/>
              </a:rPr>
              <a:t> чел.)</a:t>
            </a:r>
          </a:p>
        </p:txBody>
      </p:sp>
    </p:spTree>
    <p:extLst>
      <p:ext uri="{BB962C8B-B14F-4D97-AF65-F5344CB8AC3E}">
        <p14:creationId xmlns:p14="http://schemas.microsoft.com/office/powerpoint/2010/main" val="6290649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3989208804"/>
              </p:ext>
            </p:extLst>
          </p:nvPr>
        </p:nvGraphicFramePr>
        <p:xfrm>
          <a:off x="107504" y="476672"/>
          <a:ext cx="8856984" cy="61206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97204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332656"/>
            <a:ext cx="8640959" cy="6264696"/>
          </a:xfrm>
        </p:spPr>
        <p:txBody>
          <a:bodyPr>
            <a:noAutofit/>
          </a:bodyPr>
          <a:lstStyle/>
          <a:p>
            <a:r>
              <a:rPr lang="ru-RU" sz="2000" dirty="0">
                <a:solidFill>
                  <a:schemeClr val="tx1"/>
                </a:solidFill>
                <a:latin typeface="Times New Roman" pitchFamily="18" charset="0"/>
                <a:cs typeface="Times New Roman" pitchFamily="18" charset="0"/>
              </a:rPr>
              <a:t>Многие выпускники трудоустроились в организации, где ранее проходили практику (Министерство юстиции РТ, Министерство внутренних дел РТ, Министерство иностранных дел РТ, ОАО «</a:t>
            </a:r>
            <a:r>
              <a:rPr lang="ru-RU" sz="2000" dirty="0" err="1">
                <a:solidFill>
                  <a:schemeClr val="tx1"/>
                </a:solidFill>
                <a:latin typeface="Times New Roman" pitchFamily="18" charset="0"/>
                <a:cs typeface="Times New Roman" pitchFamily="18" charset="0"/>
              </a:rPr>
              <a:t>Агроинвестбанк</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Ориенбанк</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Точиксодиротбанк</a:t>
            </a:r>
            <a:r>
              <a:rPr lang="ru-RU" sz="2000" dirty="0">
                <a:solidFill>
                  <a:schemeClr val="tx1"/>
                </a:solidFill>
                <a:latin typeface="Times New Roman" pitchFamily="18" charset="0"/>
                <a:cs typeface="Times New Roman" pitchFamily="18" charset="0"/>
              </a:rPr>
              <a:t>», ТВ «Сафина», «</a:t>
            </a:r>
            <a:r>
              <a:rPr lang="ru-RU" sz="2000" dirty="0" err="1">
                <a:solidFill>
                  <a:schemeClr val="tx1"/>
                </a:solidFill>
                <a:latin typeface="Times New Roman" pitchFamily="18" charset="0"/>
                <a:cs typeface="Times New Roman" pitchFamily="18" charset="0"/>
              </a:rPr>
              <a:t>Шабакаи</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авал</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Пойтахт</a:t>
            </a:r>
            <a:r>
              <a:rPr lang="ru-RU" sz="2000" dirty="0">
                <a:solidFill>
                  <a:schemeClr val="tx1"/>
                </a:solidFill>
                <a:latin typeface="Times New Roman" pitchFamily="18" charset="0"/>
                <a:cs typeface="Times New Roman" pitchFamily="18" charset="0"/>
              </a:rPr>
              <a:t>», радио «</a:t>
            </a:r>
            <a:r>
              <a:rPr lang="ru-RU" sz="2000" dirty="0" err="1">
                <a:solidFill>
                  <a:schemeClr val="tx1"/>
                </a:solidFill>
                <a:latin typeface="Times New Roman" pitchFamily="18" charset="0"/>
                <a:cs typeface="Times New Roman" pitchFamily="18" charset="0"/>
              </a:rPr>
              <a:t>Садои</a:t>
            </a:r>
            <a:r>
              <a:rPr lang="ru-RU" sz="2000" dirty="0">
                <a:solidFill>
                  <a:schemeClr val="tx1"/>
                </a:solidFill>
                <a:latin typeface="Times New Roman" pitchFamily="18" charset="0"/>
                <a:cs typeface="Times New Roman" pitchFamily="18" charset="0"/>
              </a:rPr>
              <a:t> Душанбе», газета «Азия плюс», Национальная библиотека РТ, Министерство культуры РТ, Национальный музей древностей Таджикистана). Наиболее подготовленных молодых специалистов университет оставляет для работы в своих научно-педагогических подразделениях (15 человек за отчетный период).</a:t>
            </a:r>
          </a:p>
          <a:p>
            <a:r>
              <a:rPr lang="ru-RU" sz="2000" dirty="0">
                <a:solidFill>
                  <a:schemeClr val="tx1"/>
                </a:solidFill>
                <a:latin typeface="Times New Roman" pitchFamily="18" charset="0"/>
                <a:cs typeface="Times New Roman" pitchFamily="18" charset="0"/>
              </a:rPr>
              <a:t>В магистратуре университета обучаются 766 человек (463 – очно, 303 - заочно) по 22 программам подготовки по 11 направлениям. В 2015-2016 учебном году дневное отделение магистратуры РТСУ окончили 112 человек. 60 человек на данном этапе проходят итоговую государственную аттестацию по заочному обучению. </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702616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16632"/>
            <a:ext cx="8784976" cy="6624736"/>
          </a:xfrm>
        </p:spPr>
        <p:txBody>
          <a:bodyPr>
            <a:normAutofit/>
          </a:bodyPr>
          <a:lstStyle/>
          <a:p>
            <a:r>
              <a:rPr lang="ru-RU" sz="2000" dirty="0">
                <a:solidFill>
                  <a:schemeClr val="tx1"/>
                </a:solidFill>
                <a:latin typeface="Times New Roman" pitchFamily="18" charset="0"/>
                <a:cs typeface="Times New Roman" pitchFamily="18" charset="0"/>
              </a:rPr>
              <a:t>В 2015-2016 учебном году количество выпускников составило 1193 человек, из них 126 по программе </a:t>
            </a:r>
            <a:r>
              <a:rPr lang="ru-RU" sz="2000" dirty="0" err="1">
                <a:solidFill>
                  <a:schemeClr val="tx1"/>
                </a:solidFill>
                <a:latin typeface="Times New Roman" pitchFamily="18" charset="0"/>
                <a:cs typeface="Times New Roman" pitchFamily="18" charset="0"/>
              </a:rPr>
              <a:t>специалитета</a:t>
            </a:r>
            <a:r>
              <a:rPr lang="ru-RU" sz="2000" dirty="0">
                <a:solidFill>
                  <a:schemeClr val="tx1"/>
                </a:solidFill>
                <a:latin typeface="Times New Roman" pitchFamily="18" charset="0"/>
                <a:cs typeface="Times New Roman" pitchFamily="18" charset="0"/>
              </a:rPr>
              <a:t>,  900 бакалавров и 167 магистранта.</a:t>
            </a:r>
          </a:p>
          <a:p>
            <a:r>
              <a:rPr lang="ru-RU" sz="2000" dirty="0">
                <a:solidFill>
                  <a:schemeClr val="tx1"/>
                </a:solidFill>
                <a:latin typeface="Times New Roman" pitchFamily="18" charset="0"/>
                <a:cs typeface="Times New Roman" pitchFamily="18" charset="0"/>
              </a:rPr>
              <a:t>В 2015 году Межгосударственное образовательное учреждение высшего образования «Российско-Таджикский (Славянский) университет» получило независимую оценку в рамках профессионально - общественной аккредитации образовательных программ. Профессионально-общественную аккредитацию успешно прошли основные образовательные программы высшего образования в соответствии с ФГОС ВПО 03.57.00 «Лингвистика» программа подготовки – Теоретическая и прикладная лингвистика (квалификация магистр); ФГОС ВО 09.03.03 «Прикладная информатика» (уровень </a:t>
            </a:r>
            <a:r>
              <a:rPr lang="ru-RU" sz="2000" dirty="0" err="1">
                <a:solidFill>
                  <a:schemeClr val="tx1"/>
                </a:solidFill>
                <a:latin typeface="Times New Roman" pitchFamily="18" charset="0"/>
                <a:cs typeface="Times New Roman" pitchFamily="18" charset="0"/>
              </a:rPr>
              <a:t>бакалавриата</a:t>
            </a:r>
            <a:r>
              <a:rPr lang="ru-RU" sz="2000" dirty="0">
                <a:solidFill>
                  <a:schemeClr val="tx1"/>
                </a:solidFill>
                <a:latin typeface="Times New Roman" pitchFamily="18" charset="0"/>
                <a:cs typeface="Times New Roman" pitchFamily="18" charset="0"/>
              </a:rPr>
              <a:t>).</a:t>
            </a:r>
          </a:p>
          <a:p>
            <a:endParaRPr lang="ru-RU" sz="2000" dirty="0">
              <a:solidFill>
                <a:schemeClr val="tx1"/>
              </a:solidFill>
            </a:endParaRPr>
          </a:p>
        </p:txBody>
      </p:sp>
    </p:spTree>
    <p:extLst>
      <p:ext uri="{BB962C8B-B14F-4D97-AF65-F5344CB8AC3E}">
        <p14:creationId xmlns:p14="http://schemas.microsoft.com/office/powerpoint/2010/main" val="4029391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3146146009"/>
              </p:ext>
            </p:extLst>
          </p:nvPr>
        </p:nvGraphicFramePr>
        <p:xfrm>
          <a:off x="467544" y="1052736"/>
          <a:ext cx="8352928" cy="56166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83742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382</TotalTime>
  <Words>2105</Words>
  <Application>Microsoft Office PowerPoint</Application>
  <PresentationFormat>Экран (4:3)</PresentationFormat>
  <Paragraphs>75</Paragraphs>
  <Slides>31</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31</vt:i4>
      </vt:variant>
    </vt:vector>
  </HeadingPairs>
  <TitlesOfParts>
    <vt:vector size="33" baseType="lpstr">
      <vt:lpstr>Трек</vt:lpstr>
      <vt:lpstr>Документ</vt:lpstr>
      <vt:lpstr>Презентация PowerPoint</vt:lpstr>
      <vt:lpstr>Пресс-конференция ректора РТСУ по итогам  2016 года.     </vt:lpstr>
      <vt:lpstr>Общежитие</vt:lpstr>
      <vt:lpstr>УЧЕБНАЯ ДЕЯТЕЛЬНОСТЬ </vt:lpstr>
      <vt:lpstr>Организация практик.  </vt:lpstr>
      <vt:lpstr>Презентация PowerPoint</vt:lpstr>
      <vt:lpstr>Презентация PowerPoint</vt:lpstr>
      <vt:lpstr>Презентация PowerPoint</vt:lpstr>
      <vt:lpstr>Презентация PowerPoint</vt:lpstr>
      <vt:lpstr>При Российско-Таджикском (Славянском) университете действует Институт повышения квалификации. </vt:lpstr>
      <vt:lpstr>Презентация PowerPoint</vt:lpstr>
      <vt:lpstr>Презентация PowerPoint</vt:lpstr>
      <vt:lpstr>НАУЧНАЯ ДЕЯТЕЛЬНОСТЬ </vt:lpstr>
      <vt:lpstr>Презентация PowerPoint</vt:lpstr>
      <vt:lpstr>Презентация PowerPoint</vt:lpstr>
      <vt:lpstr>Презентация PowerPoint</vt:lpstr>
      <vt:lpstr>Презентация PowerPoint</vt:lpstr>
      <vt:lpstr>Презентация PowerPoint</vt:lpstr>
      <vt:lpstr>С целью подготовки научно-педагогических кадров в университете функционирует аспирантура по следующим направлениям: </vt:lpstr>
      <vt:lpstr>Презентация PowerPoint</vt:lpstr>
      <vt:lpstr>МЕЖДУНАРОДНАЯ ДЕЯТЕЛЬНОСТЬ </vt:lpstr>
      <vt:lpstr>Презентация PowerPoint</vt:lpstr>
      <vt:lpstr>Презентация PowerPoint</vt:lpstr>
      <vt:lpstr>Презентация PowerPoint</vt:lpstr>
      <vt:lpstr>Презентация PowerPoint</vt:lpstr>
      <vt:lpstr>Презентация PowerPoint</vt:lpstr>
      <vt:lpstr>Университетские гранты и проекты </vt:lpstr>
      <vt:lpstr>ВОСПИТАТЕЛЬНАЯ РАБОТА </vt:lpstr>
      <vt:lpstr>Презентация PowerPoint</vt:lpstr>
      <vt:lpstr>ПРОГРАММА РАЗВИТИЯ РТСУ</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12</cp:revision>
  <dcterms:created xsi:type="dcterms:W3CDTF">2017-01-11T08:43:24Z</dcterms:created>
  <dcterms:modified xsi:type="dcterms:W3CDTF">2017-01-12T10:35:33Z</dcterms:modified>
</cp:coreProperties>
</file>