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2" r:id="rId1"/>
  </p:sldMasterIdLst>
  <p:notesMasterIdLst>
    <p:notesMasterId r:id="rId24"/>
  </p:notesMasterIdLst>
  <p:sldIdLst>
    <p:sldId id="257" r:id="rId2"/>
    <p:sldId id="330" r:id="rId3"/>
    <p:sldId id="309" r:id="rId4"/>
    <p:sldId id="338" r:id="rId5"/>
    <p:sldId id="324" r:id="rId6"/>
    <p:sldId id="333" r:id="rId7"/>
    <p:sldId id="336" r:id="rId8"/>
    <p:sldId id="317" r:id="rId9"/>
    <p:sldId id="328" r:id="rId10"/>
    <p:sldId id="335" r:id="rId11"/>
    <p:sldId id="306" r:id="rId12"/>
    <p:sldId id="331" r:id="rId13"/>
    <p:sldId id="337" r:id="rId14"/>
    <p:sldId id="329" r:id="rId15"/>
    <p:sldId id="316" r:id="rId16"/>
    <p:sldId id="339" r:id="rId17"/>
    <p:sldId id="318" r:id="rId18"/>
    <p:sldId id="332" r:id="rId19"/>
    <p:sldId id="340" r:id="rId20"/>
    <p:sldId id="323" r:id="rId21"/>
    <p:sldId id="334" r:id="rId22"/>
    <p:sldId id="303" r:id="rId23"/>
  </p:sldIdLst>
  <p:sldSz cx="9144000" cy="5143500" type="screen16x9"/>
  <p:notesSz cx="6858000" cy="9144000"/>
  <p:custDataLst>
    <p:tags r:id="rId25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00FF"/>
    <a:srgbClr val="00CC00"/>
    <a:srgbClr val="FF3399"/>
    <a:srgbClr val="FA7D00"/>
    <a:srgbClr val="FF3300"/>
    <a:srgbClr val="1C6224"/>
    <a:srgbClr val="0A51F0"/>
    <a:srgbClr val="F12A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3701" autoAdjust="0"/>
  </p:normalViewPr>
  <p:slideViewPr>
    <p:cSldViewPr>
      <p:cViewPr varScale="1">
        <p:scale>
          <a:sx n="90" d="100"/>
          <a:sy n="90" d="100"/>
        </p:scale>
        <p:origin x="-15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116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64EB83-FDBB-4625-B2B9-A0F6A2EBDFD6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BA8D8E6-C8C7-4110-94EE-507477E36C0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249937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8D8E6-C8C7-4110-94EE-507477E36C0B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72087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BA8D8E6-C8C7-4110-94EE-507477E36C0B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500698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0499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83832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57009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bg>
      <p:bgPr>
        <a:gradFill rotWithShape="1">
          <a:gsLst>
            <a:gs pos="0">
              <a:schemeClr val="bg1">
                <a:tint val="40000"/>
                <a:satMod val="350000"/>
              </a:schemeClr>
            </a:gs>
            <a:gs pos="40000">
              <a:schemeClr val="bg1">
                <a:tint val="45000"/>
                <a:shade val="99000"/>
                <a:satMod val="350000"/>
              </a:schemeClr>
            </a:gs>
            <a:gs pos="100000">
              <a:schemeClr val="bg1">
                <a:lumMod val="75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 txBox="1">
            <a:spLocks noChangeArrowheads="1"/>
          </p:cNvSpPr>
          <p:nvPr userDrawn="1"/>
        </p:nvSpPr>
        <p:spPr bwMode="auto">
          <a:xfrm>
            <a:off x="-5699" y="5326058"/>
            <a:ext cx="9149699" cy="2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556" tIns="19278" rIns="38556" bIns="1927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endParaRPr lang="zh-CN" altLang="zh-CN" sz="15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19793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89248" y="195488"/>
            <a:ext cx="3250704" cy="395637"/>
          </a:xfrm>
        </p:spPr>
        <p:txBody>
          <a:bodyPr>
            <a:normAutofit/>
          </a:bodyPr>
          <a:lstStyle>
            <a:lvl1pPr algn="l">
              <a:defRPr sz="1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360040" y="195486"/>
            <a:ext cx="360040" cy="36004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8" name="矩形 7"/>
          <p:cNvSpPr/>
          <p:nvPr userDrawn="1"/>
        </p:nvSpPr>
        <p:spPr>
          <a:xfrm>
            <a:off x="535191" y="342518"/>
            <a:ext cx="290264" cy="290264"/>
          </a:xfrm>
          <a:prstGeom prst="rect">
            <a:avLst/>
          </a:prstGeom>
          <a:solidFill>
            <a:schemeClr val="accent1"/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>
              <a:gradFill>
                <a:gsLst>
                  <a:gs pos="0">
                    <a:srgbClr val="66CCFF"/>
                  </a:gs>
                  <a:gs pos="52000">
                    <a:schemeClr val="bg1"/>
                  </a:gs>
                  <a:gs pos="100000">
                    <a:srgbClr val="0070C0"/>
                  </a:gs>
                </a:gsLst>
                <a:lin ang="0" scaled="1"/>
              </a:gradFill>
            </a:endParaRPr>
          </a:p>
        </p:txBody>
      </p:sp>
      <p:cxnSp>
        <p:nvCxnSpPr>
          <p:cNvPr id="9" name="直接连接符 8"/>
          <p:cNvCxnSpPr/>
          <p:nvPr userDrawn="1"/>
        </p:nvCxnSpPr>
        <p:spPr>
          <a:xfrm>
            <a:off x="897461" y="608534"/>
            <a:ext cx="8355059" cy="0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4"/>
          <p:cNvSpPr txBox="1">
            <a:spLocks noChangeArrowheads="1"/>
          </p:cNvSpPr>
          <p:nvPr userDrawn="1"/>
        </p:nvSpPr>
        <p:spPr bwMode="auto">
          <a:xfrm>
            <a:off x="-5699" y="5326058"/>
            <a:ext cx="9149699" cy="2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556" tIns="19278" rIns="38556" bIns="1927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endParaRPr lang="zh-CN" altLang="zh-CN" sz="15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3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"/>
                            </p:stCondLst>
                            <p:childTnLst>
                              <p:par>
                                <p:cTn id="21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6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65172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7888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397114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457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212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39664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203968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34205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2019/6/13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Rectangle 4"/>
          <p:cNvSpPr txBox="1">
            <a:spLocks noChangeArrowheads="1"/>
          </p:cNvSpPr>
          <p:nvPr userDrawn="1"/>
        </p:nvSpPr>
        <p:spPr bwMode="auto">
          <a:xfrm>
            <a:off x="-5699" y="5326058"/>
            <a:ext cx="9149699" cy="2713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556" tIns="19278" rIns="38556" bIns="1927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endParaRPr lang="zh-CN" altLang="zh-CN" sz="15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8964571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650" r:id="rId1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gif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9.gif"/><Relationship Id="rId5" Type="http://schemas.openxmlformats.org/officeDocument/2006/relationships/image" Target="../media/image43.gif"/><Relationship Id="rId4" Type="http://schemas.openxmlformats.org/officeDocument/2006/relationships/image" Target="../media/image9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gif"/><Relationship Id="rId5" Type="http://schemas.openxmlformats.org/officeDocument/2006/relationships/image" Target="../media/image53.gif"/><Relationship Id="rId4" Type="http://schemas.openxmlformats.org/officeDocument/2006/relationships/image" Target="../media/image52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3%D0%BA%D1%80%D0%B0%D0%B8%D0%BD%D0%B0" TargetMode="External"/><Relationship Id="rId3" Type="http://schemas.openxmlformats.org/officeDocument/2006/relationships/image" Target="../media/image56.jpg"/><Relationship Id="rId7" Type="http://schemas.openxmlformats.org/officeDocument/2006/relationships/hyperlink" Target="https://ru.wikipedia.org/wiki/%D0%91%D0%B5%D0%BB%D0%BE%D1%80%D1%83%D1%81%D1%81%D0%B8%D1%8F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u.wikipedia.org/wiki/%D0%A0%D0%BE%D1%81%D1%81%D0%B8%D0%B9%D1%81%D0%BA%D0%B0%D1%8F_%D0%A1%D0%BE%D0%B2%D0%B5%D1%82%D1%81%D0%BA%D0%B0%D1%8F_%D0%A4%D0%B5%D0%B4%D0%B5%D1%80%D0%B0%D1%82%D0%B8%D0%B2%D0%BD%D0%B0%D1%8F_%D0%A1%D0%BE%D1%86%D0%B8%D0%B0%D0%BB%D0%B8%D1%81%D1%82%D0%B8%D1%87%D0%B5%D1%81%D0%BA%D0%B0%D1%8F_%D0%A0%D0%B5%D1%81%D0%BF%D1%83%D0%B1%D0%BB%D0%B8%D0%BA%D0%B0" TargetMode="External"/><Relationship Id="rId11" Type="http://schemas.openxmlformats.org/officeDocument/2006/relationships/image" Target="../media/image57.gif"/><Relationship Id="rId5" Type="http://schemas.openxmlformats.org/officeDocument/2006/relationships/hyperlink" Target="https://ru.wikipedia.org/wiki/%D0%93%D0%BB%D0%B0%D0%B2%D0%B0_%D0%B3%D0%BE%D1%81%D1%83%D0%B4%D0%B0%D1%80%D1%81%D1%82%D0%B2%D0%B0" TargetMode="External"/><Relationship Id="rId10" Type="http://schemas.openxmlformats.org/officeDocument/2006/relationships/hyperlink" Target="https://ru.wikipedia.org/wiki/%D0%91%D0%B5%D0%BB%D0%BE%D0%B2%D0%B5%D0%B6%D1%81%D0%BA%D0%B0%D1%8F_%D0%BF%D1%83%D1%89%D0%B0" TargetMode="External"/><Relationship Id="rId4" Type="http://schemas.openxmlformats.org/officeDocument/2006/relationships/image" Target="../media/image1.png"/><Relationship Id="rId9" Type="http://schemas.openxmlformats.org/officeDocument/2006/relationships/hyperlink" Target="https://ru.wikipedia.org/wiki/%D0%92%D0%B8%D1%81%D0%BA%D1%83%D0%BB%D0%B8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0.gif"/><Relationship Id="rId4" Type="http://schemas.openxmlformats.org/officeDocument/2006/relationships/image" Target="../media/image59.gi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g"/><Relationship Id="rId2" Type="http://schemas.openxmlformats.org/officeDocument/2006/relationships/image" Target="../media/image62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png"/><Relationship Id="rId5" Type="http://schemas.openxmlformats.org/officeDocument/2006/relationships/image" Target="../media/image65.jpeg"/><Relationship Id="rId4" Type="http://schemas.openxmlformats.org/officeDocument/2006/relationships/image" Target="../media/image64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image" Target="../media/image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0.gif"/><Relationship Id="rId4" Type="http://schemas.openxmlformats.org/officeDocument/2006/relationships/image" Target="../media/image69.gif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gif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gif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5%D0%B2%D1%80%D0%BE%D0%BF%D0%B5%D0%B9%D1%81%D0%BA%D0%BE%D0%B5_%D0%BE%D0%B1%D1%8A%D0%B5%D0%B4%D0%B8%D0%BD%D0%B5%D0%BD%D0%B8%D0%B5_%D1%83%D0%B3%D0%BB%D1%8F_%D0%B8_%D1%81%D1%82%D0%B0%D0%BB%D0%B8" TargetMode="External"/><Relationship Id="rId2" Type="http://schemas.openxmlformats.org/officeDocument/2006/relationships/hyperlink" Target="https://ru.wikipedia.org/wiki/%D0%9F%D0%B0%D1%80%D0%B8%D0%B6%D1%81%D0%BA%D0%B8%D0%B9_%D0%B4%D0%BE%D0%B3%D0%BE%D0%B2%D0%BE%D1%80_(1951)" TargetMode="Externa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gif"/><Relationship Id="rId5" Type="http://schemas.openxmlformats.org/officeDocument/2006/relationships/image" Target="../media/image10.gif"/><Relationship Id="rId4" Type="http://schemas.openxmlformats.org/officeDocument/2006/relationships/image" Target="../media/image9.gi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7.png"/><Relationship Id="rId18" Type="http://schemas.openxmlformats.org/officeDocument/2006/relationships/hyperlink" Target="https://ru.wikipedia.org/wiki/%D0%9F%D0%BE%D1%80%D1%82%D1%83%D0%B3%D0%B0%D0%BB%D0%B8%D1%8F" TargetMode="External"/><Relationship Id="rId26" Type="http://schemas.openxmlformats.org/officeDocument/2006/relationships/hyperlink" Target="https://ru.wikipedia.org/wiki/%D0%93%D1%80%D0%B5%D1%86%D0%B8%D1%8F" TargetMode="External"/><Relationship Id="rId39" Type="http://schemas.openxmlformats.org/officeDocument/2006/relationships/image" Target="../media/image30.png"/><Relationship Id="rId3" Type="http://schemas.openxmlformats.org/officeDocument/2006/relationships/image" Target="../media/image9.gif"/><Relationship Id="rId21" Type="http://schemas.openxmlformats.org/officeDocument/2006/relationships/image" Target="../media/image21.png"/><Relationship Id="rId34" Type="http://schemas.openxmlformats.org/officeDocument/2006/relationships/hyperlink" Target="https://ru.wikipedia.org/wiki/%D0%91%D0%BE%D0%BB%D0%B3%D0%B0%D1%80%D0%B8%D1%8F" TargetMode="External"/><Relationship Id="rId42" Type="http://schemas.openxmlformats.org/officeDocument/2006/relationships/hyperlink" Target="https://ru.wikipedia.org/wiki/%D0%A4%D1%80%D0%B0%D0%BD%D1%86%D0%B8%D1%8F" TargetMode="External"/><Relationship Id="rId47" Type="http://schemas.openxmlformats.org/officeDocument/2006/relationships/image" Target="../media/image34.png"/><Relationship Id="rId50" Type="http://schemas.openxmlformats.org/officeDocument/2006/relationships/hyperlink" Target="https://ru.wikipedia.org/wiki/%D0%90%D0%B2%D1%81%D1%82%D1%80%D0%B8%D1%8F" TargetMode="External"/><Relationship Id="rId7" Type="http://schemas.openxmlformats.org/officeDocument/2006/relationships/image" Target="../media/image14.png"/><Relationship Id="rId12" Type="http://schemas.openxmlformats.org/officeDocument/2006/relationships/hyperlink" Target="https://ru.wikipedia.org/wiki/%D0%9C%D0%B0%D0%BB%D1%8C%D1%82%D0%B0" TargetMode="External"/><Relationship Id="rId17" Type="http://schemas.openxmlformats.org/officeDocument/2006/relationships/image" Target="../media/image19.png"/><Relationship Id="rId25" Type="http://schemas.openxmlformats.org/officeDocument/2006/relationships/image" Target="../media/image23.png"/><Relationship Id="rId33" Type="http://schemas.openxmlformats.org/officeDocument/2006/relationships/image" Target="../media/image27.png"/><Relationship Id="rId38" Type="http://schemas.openxmlformats.org/officeDocument/2006/relationships/hyperlink" Target="https://ru.wikipedia.org/wiki/%D0%A7%D0%B5%D1%85%D0%B8%D1%8F" TargetMode="External"/><Relationship Id="rId46" Type="http://schemas.openxmlformats.org/officeDocument/2006/relationships/hyperlink" Target="https://ru.wikipedia.org/wiki/%D0%A1%D0%BB%D0%BE%D0%B2%D0%B5%D0%BD%D0%B8%D1%8F" TargetMode="External"/><Relationship Id="rId2" Type="http://schemas.openxmlformats.org/officeDocument/2006/relationships/notesSlide" Target="../notesSlides/notesSlide2.xml"/><Relationship Id="rId16" Type="http://schemas.openxmlformats.org/officeDocument/2006/relationships/hyperlink" Target="https://ru.wikipedia.org/wiki/%D0%9F%D0%BE%D0%BB%D1%8C%D1%88%D0%B0" TargetMode="External"/><Relationship Id="rId20" Type="http://schemas.openxmlformats.org/officeDocument/2006/relationships/hyperlink" Target="https://ru.wikipedia.org/wiki/%D0%A0%D1%83%D0%BC%D1%8B%D0%BD%D0%B8%D1%8F" TargetMode="External"/><Relationship Id="rId29" Type="http://schemas.openxmlformats.org/officeDocument/2006/relationships/image" Target="../media/image25.png"/><Relationship Id="rId41" Type="http://schemas.openxmlformats.org/officeDocument/2006/relationships/image" Target="../media/image31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u.wikipedia.org/wiki/%D0%93%D0%B5%D1%80%D0%BC%D0%B0%D0%BD%D0%B8%D1%8F" TargetMode="External"/><Relationship Id="rId11" Type="http://schemas.openxmlformats.org/officeDocument/2006/relationships/image" Target="../media/image16.png"/><Relationship Id="rId24" Type="http://schemas.openxmlformats.org/officeDocument/2006/relationships/hyperlink" Target="https://ru.wikipedia.org/wiki/%D0%94%D0%B0%D0%BD%D0%B8%D1%8F" TargetMode="External"/><Relationship Id="rId32" Type="http://schemas.openxmlformats.org/officeDocument/2006/relationships/hyperlink" Target="https://ru.wikipedia.org/wiki/%D0%98%D1%82%D0%B0%D0%BB%D0%B8%D1%8F" TargetMode="External"/><Relationship Id="rId37" Type="http://schemas.openxmlformats.org/officeDocument/2006/relationships/image" Target="../media/image29.png"/><Relationship Id="rId40" Type="http://schemas.openxmlformats.org/officeDocument/2006/relationships/hyperlink" Target="https://ru.wikipedia.org/wiki/%D0%A4%D0%B8%D0%BD%D0%BB%D1%8F%D0%BD%D0%B4%D0%B8%D1%8F" TargetMode="External"/><Relationship Id="rId45" Type="http://schemas.openxmlformats.org/officeDocument/2006/relationships/image" Target="../media/image33.png"/><Relationship Id="rId5" Type="http://schemas.openxmlformats.org/officeDocument/2006/relationships/image" Target="../media/image13.jpeg"/><Relationship Id="rId15" Type="http://schemas.openxmlformats.org/officeDocument/2006/relationships/image" Target="../media/image18.png"/><Relationship Id="rId23" Type="http://schemas.openxmlformats.org/officeDocument/2006/relationships/image" Target="../media/image22.png"/><Relationship Id="rId28" Type="http://schemas.openxmlformats.org/officeDocument/2006/relationships/hyperlink" Target="https://ru.wikipedia.org/wiki/%D0%92%D0%B5%D0%BD%D0%B3%D1%80%D0%B8%D1%8F" TargetMode="External"/><Relationship Id="rId36" Type="http://schemas.openxmlformats.org/officeDocument/2006/relationships/hyperlink" Target="https://ru.wikipedia.org/wiki/%D0%98%D1%81%D0%BF%D0%B0%D0%BD%D0%B8%D1%8F" TargetMode="External"/><Relationship Id="rId49" Type="http://schemas.openxmlformats.org/officeDocument/2006/relationships/image" Target="../media/image35.png"/><Relationship Id="rId10" Type="http://schemas.openxmlformats.org/officeDocument/2006/relationships/hyperlink" Target="https://ru.wikipedia.org/wiki/%D0%9B%D0%B8%D1%82%D0%B2%D0%B0" TargetMode="External"/><Relationship Id="rId19" Type="http://schemas.openxmlformats.org/officeDocument/2006/relationships/image" Target="../media/image20.png"/><Relationship Id="rId31" Type="http://schemas.openxmlformats.org/officeDocument/2006/relationships/image" Target="../media/image26.png"/><Relationship Id="rId44" Type="http://schemas.openxmlformats.org/officeDocument/2006/relationships/hyperlink" Target="https://ru.wikipedia.org/wiki/%D0%A1%D0%BB%D0%BE%D0%B2%D0%B0%D0%BA%D0%B8%D1%8F" TargetMode="External"/><Relationship Id="rId4" Type="http://schemas.openxmlformats.org/officeDocument/2006/relationships/hyperlink" Target="http://turimm.com/wp-content/uploads/2017/01/strany-evrosouza-3.jpg" TargetMode="External"/><Relationship Id="rId9" Type="http://schemas.openxmlformats.org/officeDocument/2006/relationships/image" Target="../media/image15.png"/><Relationship Id="rId14" Type="http://schemas.openxmlformats.org/officeDocument/2006/relationships/hyperlink" Target="https://ru.wikipedia.org/wiki/%D0%9D%D0%B8%D0%B4%D0%B5%D1%80%D0%BB%D0%B0%D0%BD%D0%B4%D1%8B" TargetMode="External"/><Relationship Id="rId22" Type="http://schemas.openxmlformats.org/officeDocument/2006/relationships/hyperlink" Target="https://ru.wikipedia.org/wiki/%D0%A5%D0%BE%D1%80%D0%B2%D0%B0%D1%82%D0%B8%D1%8F" TargetMode="External"/><Relationship Id="rId27" Type="http://schemas.openxmlformats.org/officeDocument/2006/relationships/image" Target="../media/image24.png"/><Relationship Id="rId30" Type="http://schemas.openxmlformats.org/officeDocument/2006/relationships/hyperlink" Target="https://ru.wikipedia.org/wiki/%D0%98%D1%80%D0%BB%D0%B0%D0%BD%D0%B4%D0%B8%D1%8F" TargetMode="External"/><Relationship Id="rId35" Type="http://schemas.openxmlformats.org/officeDocument/2006/relationships/image" Target="../media/image28.png"/><Relationship Id="rId43" Type="http://schemas.openxmlformats.org/officeDocument/2006/relationships/image" Target="../media/image32.png"/><Relationship Id="rId48" Type="http://schemas.openxmlformats.org/officeDocument/2006/relationships/hyperlink" Target="https://ru.wikipedia.org/wiki/%D0%A8%D0%B2%D0%B5%D1%86%D0%B8%D1%8F" TargetMode="External"/><Relationship Id="rId8" Type="http://schemas.openxmlformats.org/officeDocument/2006/relationships/hyperlink" Target="https://ru.wikipedia.org/wiki/%D0%9B%D0%B0%D1%82%D0%B2%D0%B8%D1%8F" TargetMode="External"/><Relationship Id="rId51" Type="http://schemas.openxmlformats.org/officeDocument/2006/relationships/image" Target="../media/image3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gif"/><Relationship Id="rId4" Type="http://schemas.openxmlformats.org/officeDocument/2006/relationships/image" Target="../media/image39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42.gif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gi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95%D0%B2%D1%80%D0%BE%D0%BF%D0%B5%D0%B9%D1%81%D0%BA%D0%B8%D0%B9_%D1%81%D0%BE%D1%8E%D0%B7#cite_note-eea-27" TargetMode="External"/><Relationship Id="rId13" Type="http://schemas.openxmlformats.org/officeDocument/2006/relationships/hyperlink" Target="https://ru.wikipedia.org/wiki/%D0%9C%D0%BE%D0%BD%D0%B0%D0%BA%D0%BE" TargetMode="External"/><Relationship Id="rId18" Type="http://schemas.openxmlformats.org/officeDocument/2006/relationships/image" Target="../media/image45.gif"/><Relationship Id="rId3" Type="http://schemas.openxmlformats.org/officeDocument/2006/relationships/hyperlink" Target="https://ru.wikipedia.org/wiki/%D0%9B%D0%B8%D1%85%D1%82%D0%B5%D0%BD%D1%88%D1%82%D0%B5%D0%B9%D0%BD" TargetMode="External"/><Relationship Id="rId7" Type="http://schemas.openxmlformats.org/officeDocument/2006/relationships/hyperlink" Target="https://ru.wikipedia.org/wiki/%D0%A8%D0%B2%D0%B5%D0%B9%D1%86%D0%B0%D1%80%D0%B8%D1%8F" TargetMode="External"/><Relationship Id="rId12" Type="http://schemas.openxmlformats.org/officeDocument/2006/relationships/hyperlink" Target="https://ru.wikipedia.org/wiki/%D0%92%D0%B0%D1%82%D0%B8%D0%BA%D0%B0%D0%BD" TargetMode="External"/><Relationship Id="rId17" Type="http://schemas.openxmlformats.org/officeDocument/2006/relationships/image" Target="../media/image44.gif"/><Relationship Id="rId2" Type="http://schemas.openxmlformats.org/officeDocument/2006/relationships/hyperlink" Target="https://ru.wikipedia.org/wiki/%D0%97%D0%B0%D0%BF%D0%B0%D0%B4%D0%BD%D0%B0%D1%8F_%D0%95%D0%B2%D1%80%D0%BE%D0%BF%D0%B0" TargetMode="External"/><Relationship Id="rId16" Type="http://schemas.openxmlformats.org/officeDocument/2006/relationships/image" Target="../media/image9.gif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ru.wikipedia.org/wiki/%D0%95%D0%B2%D1%80%D0%BE%D0%BF%D0%B5%D0%B9%D1%81%D0%BA%D0%B0%D1%8F_%D1%8D%D0%BA%D0%BE%D0%BD%D0%BE%D0%BC%D0%B8%D1%87%D0%B5%D1%81%D0%BA%D0%B0%D1%8F_%D0%B7%D0%BE%D0%BD%D0%B0" TargetMode="External"/><Relationship Id="rId11" Type="http://schemas.openxmlformats.org/officeDocument/2006/relationships/hyperlink" Target="https://ru.wikipedia.org/wiki/%D0%90%D0%BD%D0%B4%D0%BE%D1%80%D1%80%D0%B0" TargetMode="External"/><Relationship Id="rId5" Type="http://schemas.openxmlformats.org/officeDocument/2006/relationships/hyperlink" Target="https://ru.wikipedia.org/wiki/%D0%9E%D0%B1%D1%89%D0%B8%D0%B9_%D1%80%D1%8B%D0%BD%D0%BE%D0%BA" TargetMode="External"/><Relationship Id="rId15" Type="http://schemas.openxmlformats.org/officeDocument/2006/relationships/hyperlink" Target="https://ru.wikipedia.org/wiki/%D0%95%D0%B2%D1%80%D0%BE%D0%BF%D0%B5%D0%B9%D1%81%D0%BA%D0%B8%D0%B9_%D1%81%D0%BE%D1%8E%D0%B7#cite_note-29" TargetMode="External"/><Relationship Id="rId10" Type="http://schemas.openxmlformats.org/officeDocument/2006/relationships/hyperlink" Target="https://ru.wikipedia.org/wiki/%D0%9A%D0%B0%D1%80%D0%BB%D0%B8%D0%BA%D0%BE%D0%B2%D1%8B%D0%B5_%D0%B3%D0%BE%D1%81%D1%83%D0%B4%D0%B0%D1%80%D1%81%D1%82%D0%B2%D0%B0_%D0%B8_%D0%95%D0%B2%D1%80%D0%BE%D0%BF%D0%B5%D0%B9%D1%81%D0%BA%D0%B8%D0%B9_%D1%81%D0%BE%D1%8E%D0%B7" TargetMode="External"/><Relationship Id="rId19" Type="http://schemas.openxmlformats.org/officeDocument/2006/relationships/image" Target="../media/image7.gif"/><Relationship Id="rId4" Type="http://schemas.openxmlformats.org/officeDocument/2006/relationships/hyperlink" Target="https://ru.wikipedia.org/wiki/%D0%9D%D0%BE%D1%80%D0%B2%D0%B5%D0%B3%D0%B8%D1%8F" TargetMode="External"/><Relationship Id="rId9" Type="http://schemas.openxmlformats.org/officeDocument/2006/relationships/hyperlink" Target="https://ru.wikipedia.org/wiki/%D0%95%D0%B2%D1%80%D0%BE%D0%BF%D0%B5%D0%B9%D1%81%D0%BA%D0%B8%D0%B9_%D1%81%D0%BE%D1%8E%D0%B7#cite_note-28" TargetMode="External"/><Relationship Id="rId14" Type="http://schemas.openxmlformats.org/officeDocument/2006/relationships/hyperlink" Target="https://ru.wikipedia.org/wiki/%D0%A1%D0%B0%D0%BD-%D0%9C%D0%B0%D1%80%D0%B8%D0%BD%D0%B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-858525" y="57203"/>
            <a:ext cx="10856775" cy="1037722"/>
          </a:xfrm>
          <a:prstGeom prst="rect">
            <a:avLst/>
          </a:prstGeom>
          <a:noFill/>
        </p:spPr>
        <p:txBody>
          <a:bodyPr wrap="square" lIns="52327" tIns="26163" rIns="52327" bIns="26163" rtlCol="0">
            <a:spAutoFit/>
          </a:bodyPr>
          <a:lstStyle/>
          <a:p>
            <a:pPr algn="ctr"/>
            <a:r>
              <a:rPr lang="ru-RU" altLang="zh-CN" sz="3200" b="1" dirty="0" smtClean="0">
                <a:ln w="6350">
                  <a:noFill/>
                </a:ln>
                <a:latin typeface="Times New Roman" panose="02020603050405020304" pitchFamily="18" charset="0"/>
                <a:ea typeface="微软雅黑" panose="020B0503020204020204" pitchFamily="34" charset="-122"/>
                <a:cs typeface="Times New Roman" panose="02020603050405020304" pitchFamily="18" charset="0"/>
              </a:rPr>
              <a:t>ЕВРОПЕЙСКИЙ СОЮЗ И СОДРУЖЕСТВО НЕЗАВИСИМЫХ ГОСУДАРСТВ</a:t>
            </a:r>
            <a:endParaRPr lang="zh-CN" altLang="en-US" sz="3200" b="1" dirty="0">
              <a:ln w="6350">
                <a:noFill/>
              </a:ln>
              <a:latin typeface="Times New Roman" panose="02020603050405020304" pitchFamily="18" charset="0"/>
              <a:ea typeface="微软雅黑" panose="020B0503020204020204" pitchFamily="34" charset="-122"/>
              <a:cs typeface="Times New Roman" panose="02020603050405020304" pitchFamily="18" charset="0"/>
            </a:endParaRPr>
          </a:p>
        </p:txBody>
      </p:sp>
      <p:sp>
        <p:nvSpPr>
          <p:cNvPr id="12" name="Rectangle 4"/>
          <p:cNvSpPr txBox="1">
            <a:spLocks noChangeArrowheads="1"/>
          </p:cNvSpPr>
          <p:nvPr/>
        </p:nvSpPr>
        <p:spPr bwMode="auto">
          <a:xfrm>
            <a:off x="1138726" y="5280417"/>
            <a:ext cx="6862274" cy="203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38556" tIns="19278" rIns="38556" bIns="19278" numCol="1" anchor="ctr" anchorCtr="0" compatLnSpc="1">
            <a:prstTxWarp prst="textNoShape">
              <a:avLst/>
            </a:prstTxWarp>
          </a:bodyPr>
          <a:lstStyle>
            <a:lvl1pPr marL="0" indent="0" algn="ctr">
              <a:buFontTx/>
              <a:buNone/>
              <a:defRPr sz="2000" b="1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000">
                <a:latin typeface="+mn-lt"/>
                <a:ea typeface="仿宋_GB2312" pitchFamily="49" charset="-122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latin typeface="+mn-lt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latin typeface="+mn-lt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latin typeface="+mn-lt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latin typeface="+mn-lt"/>
              </a:defRPr>
            </a:lvl9pPr>
          </a:lstStyle>
          <a:p>
            <a:pPr algn="l"/>
            <a:endParaRPr lang="zh-CN" altLang="zh-CN" sz="1500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804247" y="4203996"/>
            <a:ext cx="259228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</a:t>
            </a:r>
            <a:r>
              <a:rPr lang="en-US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1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студент 2 курса отд. «МО-Б» ДИЛОВАРДЖОНЗОДА Х</a:t>
            </a:r>
            <a:r>
              <a:rPr lang="en-US" sz="1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1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025365" y="4604105"/>
            <a:ext cx="15456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РТСУ</a:t>
            </a:r>
            <a:r>
              <a:rPr lang="en-US" b="1" dirty="0" smtClean="0">
                <a:latin typeface="Arial Black" panose="020B0A04020102020204" pitchFamily="34" charset="0"/>
              </a:rPr>
              <a:t>-2019</a:t>
            </a:r>
            <a:endParaRPr lang="ru-RU" b="1" dirty="0">
              <a:latin typeface="Arial Black" panose="020B0A0402010202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3688" y="1563638"/>
            <a:ext cx="1667554" cy="158417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624" y="1275606"/>
            <a:ext cx="2232248" cy="223224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E"/>
              </a:clrFrom>
              <a:clrTo>
                <a:srgbClr val="FFFF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6296" y="2571750"/>
            <a:ext cx="1348691" cy="1656184"/>
          </a:xfrm>
          <a:prstGeom prst="rect">
            <a:avLst/>
          </a:prstGeom>
        </p:spPr>
      </p:pic>
      <p:pic>
        <p:nvPicPr>
          <p:cNvPr id="1027" name="Picture 3" descr="C:\Users\Рахмон\Desktop\logo.png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5815" y="1330104"/>
            <a:ext cx="2098298" cy="2033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372537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75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6" presetClass="emph" presetSubtype="0" fill="hold" grpId="1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9" dur="25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0" dur="125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50"/>
                            </p:stCondLst>
                            <p:childTnLst>
                              <p:par>
                                <p:cTn id="12" presetID="22" presetClass="entr" presetSubtype="8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6" grpId="1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64554"/>
            <a:ext cx="9144000" cy="5308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7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43808" y="339502"/>
            <a:ext cx="3960440" cy="108012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71600" y="699542"/>
            <a:ext cx="77048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ГЛАВНЫЕ ПРИНЦИПЫ ЕС</a:t>
            </a:r>
            <a:endParaRPr lang="ru-RU" sz="20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6156176" y="1851670"/>
            <a:ext cx="2448272" cy="2376264"/>
          </a:xfrm>
          <a:prstGeom prst="ellipse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ПРИНЦИПЫ СВОБОДНОЙ ТОРГОВЛИ </a:t>
            </a:r>
            <a:endParaRPr lang="ru-RU" b="1" dirty="0">
              <a:solidFill>
                <a:schemeClr val="bg1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419872" y="1851670"/>
            <a:ext cx="2448272" cy="2376264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ЗАЩИТА ПРАВ ЧЕЛОВЕКА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55576" y="1851670"/>
            <a:ext cx="2448272" cy="237626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ДЕМОКРАТИЯ</a:t>
            </a:r>
            <a:endParaRPr lang="ru-RU" b="1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07504" y="4659982"/>
            <a:ext cx="229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425188" y="3897546"/>
            <a:ext cx="936104" cy="1080120"/>
            <a:chOff x="425188" y="3897546"/>
            <a:chExt cx="936104" cy="1080120"/>
          </a:xfrm>
          <a:solidFill>
            <a:srgbClr val="FF0000"/>
          </a:solidFill>
        </p:grpSpPr>
        <p:sp>
          <p:nvSpPr>
            <p:cNvPr id="3" name="Шеврон 2"/>
            <p:cNvSpPr/>
            <p:nvPr/>
          </p:nvSpPr>
          <p:spPr>
            <a:xfrm rot="18473960">
              <a:off x="425188" y="4473610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1" name="Шеврон 10"/>
            <p:cNvSpPr/>
            <p:nvPr/>
          </p:nvSpPr>
          <p:spPr>
            <a:xfrm rot="18473960">
              <a:off x="641213" y="4185579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2" name="Шеврон 11"/>
            <p:cNvSpPr/>
            <p:nvPr/>
          </p:nvSpPr>
          <p:spPr>
            <a:xfrm rot="18473960">
              <a:off x="857236" y="3897546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Группа 13"/>
          <p:cNvGrpSpPr/>
          <p:nvPr/>
        </p:nvGrpSpPr>
        <p:grpSpPr>
          <a:xfrm>
            <a:off x="3491880" y="3939902"/>
            <a:ext cx="936104" cy="1080120"/>
            <a:chOff x="425188" y="3897546"/>
            <a:chExt cx="936104" cy="1080120"/>
          </a:xfrm>
          <a:solidFill>
            <a:srgbClr val="FF0000"/>
          </a:solidFill>
        </p:grpSpPr>
        <p:sp>
          <p:nvSpPr>
            <p:cNvPr id="15" name="Шеврон 14"/>
            <p:cNvSpPr/>
            <p:nvPr/>
          </p:nvSpPr>
          <p:spPr>
            <a:xfrm rot="18473960">
              <a:off x="425188" y="4473610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6" name="Шеврон 15"/>
            <p:cNvSpPr/>
            <p:nvPr/>
          </p:nvSpPr>
          <p:spPr>
            <a:xfrm rot="18473960">
              <a:off x="641213" y="4185579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17" name="Шеврон 16"/>
            <p:cNvSpPr/>
            <p:nvPr/>
          </p:nvSpPr>
          <p:spPr>
            <a:xfrm rot="18473960">
              <a:off x="857236" y="3897546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grpSp>
        <p:nvGrpSpPr>
          <p:cNvPr id="18" name="Группа 17"/>
          <p:cNvGrpSpPr/>
          <p:nvPr/>
        </p:nvGrpSpPr>
        <p:grpSpPr>
          <a:xfrm>
            <a:off x="6300192" y="3939902"/>
            <a:ext cx="936104" cy="1080120"/>
            <a:chOff x="425188" y="3897546"/>
            <a:chExt cx="936104" cy="1080120"/>
          </a:xfrm>
          <a:solidFill>
            <a:srgbClr val="FF0000"/>
          </a:solidFill>
        </p:grpSpPr>
        <p:sp>
          <p:nvSpPr>
            <p:cNvPr id="19" name="Шеврон 18"/>
            <p:cNvSpPr/>
            <p:nvPr/>
          </p:nvSpPr>
          <p:spPr>
            <a:xfrm rot="18473960">
              <a:off x="425188" y="4473610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0" name="Шеврон 19"/>
            <p:cNvSpPr/>
            <p:nvPr/>
          </p:nvSpPr>
          <p:spPr>
            <a:xfrm rot="18473960">
              <a:off x="641213" y="4185579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  <p:sp>
          <p:nvSpPr>
            <p:cNvPr id="21" name="Шеврон 20"/>
            <p:cNvSpPr/>
            <p:nvPr/>
          </p:nvSpPr>
          <p:spPr>
            <a:xfrm rot="18473960">
              <a:off x="857236" y="3897546"/>
              <a:ext cx="504056" cy="504056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tx1"/>
                </a:solidFill>
              </a:endParaRPr>
            </a:p>
          </p:txBody>
        </p:sp>
      </p:grpSp>
      <p:pic>
        <p:nvPicPr>
          <p:cNvPr id="22" name="Рисунок 2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1059582"/>
            <a:ext cx="1857806" cy="30963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-5730"/>
            <a:ext cx="2586583" cy="2362412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59632" cy="987573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7147"/>
            <a:ext cx="1331640" cy="95042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9576" y="3652722"/>
            <a:ext cx="2101793" cy="1597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328" y="3256247"/>
            <a:ext cx="1568764" cy="1799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7318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5486"/>
            <a:ext cx="4104456" cy="398804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1275606"/>
            <a:ext cx="4771091" cy="386789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-380578"/>
            <a:ext cx="2678230" cy="235684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67694"/>
            <a:ext cx="3131840" cy="35321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59632" cy="98757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7147"/>
            <a:ext cx="1331640" cy="95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50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53" y="-23121"/>
            <a:ext cx="4626756" cy="515327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10" y="-13343"/>
            <a:ext cx="4494084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405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05"/>
            <a:ext cx="1224136" cy="11081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203598"/>
            <a:ext cx="3960440" cy="25922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41" y="0"/>
            <a:ext cx="1296679" cy="1231846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588224" y="1347614"/>
            <a:ext cx="2730235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Члены: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Азербайджан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Армения(1991)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Белоруссия(1991)</a:t>
            </a:r>
          </a:p>
          <a:p>
            <a:r>
              <a:rPr lang="ru-RU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Таджикистан(1991)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Казахстан(1991)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Киргизия(1991)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Молдавия(1991)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Россия(1991)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Узбекистан(1991)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Украина(в статусе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  государств </a:t>
            </a:r>
            <a:r>
              <a:rPr lang="ru-RU" dirty="0" err="1" smtClean="0">
                <a:latin typeface="Arial Black" panose="020B0A04020102020204" pitchFamily="34" charset="0"/>
              </a:rPr>
              <a:t>участ</a:t>
            </a:r>
            <a:endParaRPr lang="ru-RU" dirty="0" smtClean="0">
              <a:latin typeface="Arial Black" panose="020B0A04020102020204" pitchFamily="34" charset="0"/>
            </a:endParaRPr>
          </a:p>
          <a:p>
            <a:r>
              <a:rPr lang="ru-RU" dirty="0" smtClean="0">
                <a:latin typeface="Arial Black" panose="020B0A04020102020204" pitchFamily="34" charset="0"/>
              </a:rPr>
              <a:t>  -ник-1991)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1520" y="1275606"/>
            <a:ext cx="2232248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8 </a:t>
            </a:r>
            <a:r>
              <a:rPr lang="ru-RU" dirty="0">
                <a:latin typeface="Arial Black" panose="020B0A04020102020204" pitchFamily="34" charset="0"/>
              </a:rPr>
              <a:t>декабря 1991 года</a:t>
            </a:r>
          </a:p>
          <a:p>
            <a:r>
              <a:rPr lang="ru-RU" sz="1600" dirty="0">
                <a:latin typeface="Arial Black" panose="020B0A04020102020204" pitchFamily="34" charset="0"/>
              </a:rPr>
              <a:t>СНГ было основано </a:t>
            </a:r>
            <a:r>
              <a:rPr lang="ru-RU" sz="1600" u="sng" dirty="0">
                <a:latin typeface="Arial Black" panose="020B0A04020102020204" pitchFamily="34" charset="0"/>
                <a:hlinkClick r:id="rId5" tooltip="Глава государства"/>
              </a:rPr>
              <a:t>главами</a:t>
            </a:r>
            <a:r>
              <a:rPr lang="ru-RU" sz="1600" dirty="0">
                <a:latin typeface="Arial Black" panose="020B0A04020102020204" pitchFamily="34" charset="0"/>
              </a:rPr>
              <a:t> </a:t>
            </a:r>
            <a:r>
              <a:rPr lang="ru-RU" sz="1600" u="sng" dirty="0">
                <a:latin typeface="Arial Black" panose="020B0A04020102020204" pitchFamily="34" charset="0"/>
                <a:hlinkClick r:id="rId6" tooltip="Российская Советская Федеративная Социалистическая Республика"/>
              </a:rPr>
              <a:t>РСФСР</a:t>
            </a:r>
            <a:r>
              <a:rPr lang="ru-RU" sz="1600" dirty="0">
                <a:latin typeface="Arial Black" panose="020B0A04020102020204" pitchFamily="34" charset="0"/>
              </a:rPr>
              <a:t>, </a:t>
            </a:r>
            <a:r>
              <a:rPr lang="ru-RU" sz="1600" u="sng" dirty="0">
                <a:latin typeface="Arial Black" panose="020B0A04020102020204" pitchFamily="34" charset="0"/>
                <a:hlinkClick r:id="rId7" tooltip="Белоруссия"/>
              </a:rPr>
              <a:t>Белоруссии</a:t>
            </a:r>
            <a:r>
              <a:rPr lang="ru-RU" sz="1600" dirty="0">
                <a:latin typeface="Arial Black" panose="020B0A04020102020204" pitchFamily="34" charset="0"/>
              </a:rPr>
              <a:t> и </a:t>
            </a:r>
            <a:r>
              <a:rPr lang="ru-RU" sz="1600" u="sng" dirty="0">
                <a:latin typeface="Arial Black" panose="020B0A04020102020204" pitchFamily="34" charset="0"/>
                <a:hlinkClick r:id="rId8" tooltip="Украина"/>
              </a:rPr>
              <a:t>Украины</a:t>
            </a:r>
            <a:r>
              <a:rPr lang="ru-RU" sz="1600" dirty="0">
                <a:latin typeface="Arial Black" panose="020B0A04020102020204" pitchFamily="34" charset="0"/>
              </a:rPr>
              <a:t> </a:t>
            </a:r>
            <a:endParaRPr lang="ru-RU" sz="1600" dirty="0" smtClean="0">
              <a:latin typeface="Arial Black" panose="020B0A04020102020204" pitchFamily="34" charset="0"/>
            </a:endParaRPr>
          </a:p>
          <a:p>
            <a:r>
              <a:rPr lang="ru-RU" sz="1600" dirty="0" smtClean="0">
                <a:latin typeface="Arial Black" panose="020B0A04020102020204" pitchFamily="34" charset="0"/>
              </a:rPr>
              <a:t>путём </a:t>
            </a:r>
            <a:r>
              <a:rPr lang="ru-RU" sz="1600" dirty="0" err="1" smtClean="0">
                <a:latin typeface="Arial Black" panose="020B0A04020102020204" pitchFamily="34" charset="0"/>
              </a:rPr>
              <a:t>подписа</a:t>
            </a:r>
            <a:r>
              <a:rPr lang="ru-RU" sz="1600" dirty="0" smtClean="0">
                <a:latin typeface="Arial Black" panose="020B0A04020102020204" pitchFamily="34" charset="0"/>
              </a:rPr>
              <a:t>-</a:t>
            </a:r>
          </a:p>
          <a:p>
            <a:r>
              <a:rPr lang="ru-RU" sz="1600" dirty="0" err="1" smtClean="0">
                <a:latin typeface="Arial Black" panose="020B0A04020102020204" pitchFamily="34" charset="0"/>
              </a:rPr>
              <a:t>ния</a:t>
            </a:r>
            <a:r>
              <a:rPr lang="ru-RU" sz="1600" dirty="0" smtClean="0">
                <a:latin typeface="Arial Black" panose="020B0A04020102020204" pitchFamily="34" charset="0"/>
              </a:rPr>
              <a:t> 8 </a:t>
            </a:r>
            <a:r>
              <a:rPr lang="ru-RU" sz="1600" dirty="0">
                <a:latin typeface="Arial Black" panose="020B0A04020102020204" pitchFamily="34" charset="0"/>
              </a:rPr>
              <a:t>декабря 1991 года в </a:t>
            </a:r>
            <a:r>
              <a:rPr lang="ru-RU" sz="1600" u="sng" dirty="0" err="1">
                <a:latin typeface="Arial Black" panose="020B0A04020102020204" pitchFamily="34" charset="0"/>
                <a:hlinkClick r:id="rId9" tooltip="Вискули"/>
              </a:rPr>
              <a:t>Вискулях</a:t>
            </a:r>
            <a:r>
              <a:rPr lang="ru-RU" sz="1600" dirty="0">
                <a:latin typeface="Arial Black" panose="020B0A04020102020204" pitchFamily="34" charset="0"/>
              </a:rPr>
              <a:t> (</a:t>
            </a:r>
            <a:r>
              <a:rPr lang="ru-RU" sz="1600" u="sng" dirty="0">
                <a:latin typeface="Arial Black" panose="020B0A04020102020204" pitchFamily="34" charset="0"/>
                <a:hlinkClick r:id="rId10" tooltip="Беловежская пуща"/>
              </a:rPr>
              <a:t>Беловежская пуща</a:t>
            </a:r>
            <a:r>
              <a:rPr lang="ru-RU" sz="1600" dirty="0">
                <a:latin typeface="Arial Black" panose="020B0A04020102020204" pitchFamily="34" charset="0"/>
              </a:rPr>
              <a:t>) «Соглашения о </a:t>
            </a:r>
            <a:r>
              <a:rPr lang="ru-RU" sz="1600" dirty="0" smtClean="0">
                <a:latin typeface="Arial Black" panose="020B0A04020102020204" pitchFamily="34" charset="0"/>
              </a:rPr>
              <a:t>создании СНГ».</a:t>
            </a:r>
            <a:endParaRPr lang="ru-RU" sz="1600" dirty="0">
              <a:latin typeface="Arial Black" panose="020B0A04020102020204" pitchFamily="34" charset="0"/>
            </a:endParaRPr>
          </a:p>
          <a:p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2306996" y="341243"/>
            <a:ext cx="4708340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МЕЖДУНАРОДНАЯ ОРГАНИЗАЦИЯ</a:t>
            </a:r>
            <a:endParaRPr lang="ru-RU" b="1" dirty="0" smtClean="0">
              <a:latin typeface="Arial Black" panose="020B0A04020102020204" pitchFamily="34" charset="0"/>
            </a:endParaRPr>
          </a:p>
          <a:p>
            <a:r>
              <a:rPr lang="ru-RU" b="1" dirty="0">
                <a:solidFill>
                  <a:srgbClr val="7030A0"/>
                </a:solidFill>
                <a:latin typeface="Arial Black" panose="020B0A04020102020204" pitchFamily="34" charset="0"/>
              </a:rPr>
              <a:t>	</a:t>
            </a:r>
            <a:r>
              <a:rPr lang="ru-RU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	 </a:t>
            </a:r>
            <a:r>
              <a:rPr lang="ru-RU" sz="2400" b="1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СНГ</a:t>
            </a:r>
            <a:endParaRPr lang="ru-RU" b="1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5896" y="3449872"/>
            <a:ext cx="2016224" cy="169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61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с двумя скругленными противолежащими углами 2"/>
          <p:cNvSpPr/>
          <p:nvPr/>
        </p:nvSpPr>
        <p:spPr>
          <a:xfrm>
            <a:off x="2195736" y="843558"/>
            <a:ext cx="1800200" cy="3816424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2.Всесторонне развитие государств-участников в рамках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общегоэкономического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b="1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простарнство</a:t>
            </a:r>
            <a:r>
              <a:rPr lang="ru-RU" sz="1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межгосударственной кооперации и интеграции</a:t>
            </a:r>
            <a:endParaRPr lang="ru-RU" sz="16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7020272" y="483518"/>
            <a:ext cx="1800200" cy="3816424"/>
          </a:xfrm>
          <a:prstGeom prst="round2Diag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7030A0"/>
                </a:solidFill>
                <a:latin typeface="Arial Black" panose="020B0A04020102020204" pitchFamily="34" charset="0"/>
              </a:rPr>
              <a:t>4.Сотрудничество в обеспечении международного мира и безопасности, достижение всеобщего и полного разоружения</a:t>
            </a:r>
            <a:endParaRPr lang="ru-RU" sz="1400" dirty="0">
              <a:solidFill>
                <a:srgbClr val="7030A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Прямоугольник с двумя скругленными противолежащими углами 5"/>
          <p:cNvSpPr/>
          <p:nvPr/>
        </p:nvSpPr>
        <p:spPr>
          <a:xfrm>
            <a:off x="179512" y="843558"/>
            <a:ext cx="1944216" cy="2448272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1.Сотрудничество в политической, экономической,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экологической,</a:t>
            </a:r>
          </a:p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гуманитарной, культурной и иных областях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5004048" y="987574"/>
            <a:ext cx="1800200" cy="1656184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3.Обеспечение прав и свобод человека</a:t>
            </a:r>
          </a:p>
          <a:p>
            <a:pPr algn="ctr"/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347864" y="267494"/>
            <a:ext cx="3281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ЦЕЛИ СНГ: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0" y="4443958"/>
            <a:ext cx="5395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с двумя скругленными противолежащими углами 18"/>
          <p:cNvSpPr/>
          <p:nvPr/>
        </p:nvSpPr>
        <p:spPr>
          <a:xfrm>
            <a:off x="251520" y="3363838"/>
            <a:ext cx="1800200" cy="1656184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rgbClr val="FF3399"/>
                </a:solidFill>
                <a:latin typeface="Arial Black" panose="020B0A04020102020204" pitchFamily="34" charset="0"/>
              </a:rPr>
              <a:t>5</a:t>
            </a:r>
            <a:r>
              <a:rPr lang="ru-RU" sz="1400" dirty="0" smtClean="0">
                <a:solidFill>
                  <a:srgbClr val="FF3399"/>
                </a:solidFill>
                <a:latin typeface="Arial Black" panose="020B0A04020102020204" pitchFamily="34" charset="0"/>
              </a:rPr>
              <a:t>.Взаимная правовая помощь</a:t>
            </a:r>
          </a:p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0" name="Прямоугольник с двумя скругленными противолежащими углами 19"/>
          <p:cNvSpPr/>
          <p:nvPr/>
        </p:nvSpPr>
        <p:spPr>
          <a:xfrm>
            <a:off x="4211960" y="3219822"/>
            <a:ext cx="2232248" cy="1800200"/>
          </a:xfrm>
          <a:prstGeom prst="round2Diag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6.Мирное разрешение споров и конфликтов между государствами-участниками </a:t>
            </a:r>
            <a:r>
              <a:rPr lang="ru-RU" sz="1400" dirty="0" err="1" smtClean="0">
                <a:solidFill>
                  <a:srgbClr val="FFFF00"/>
                </a:solidFill>
                <a:latin typeface="Arial Black" panose="020B0A04020102020204" pitchFamily="34" charset="0"/>
              </a:rPr>
              <a:t>оганизации</a:t>
            </a:r>
            <a:endParaRPr lang="ru-RU" sz="1400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23406"/>
            <a:ext cx="936104" cy="847436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42" y="1"/>
            <a:ext cx="991578" cy="942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1635647"/>
            <a:ext cx="1761897" cy="165618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9418" y="3213389"/>
            <a:ext cx="2186958" cy="2122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769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5977"/>
            <a:ext cx="9144000" cy="5091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620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7704" y="195486"/>
            <a:ext cx="36086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g-Cyrl-TJ" sz="2400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БЮДЖЕТ ЕС и СНГ </a:t>
            </a:r>
            <a:endParaRPr lang="ru-RU" sz="2400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Блок-схема: ручной ввод 7"/>
          <p:cNvSpPr/>
          <p:nvPr/>
        </p:nvSpPr>
        <p:spPr>
          <a:xfrm>
            <a:off x="323529" y="2643759"/>
            <a:ext cx="936104" cy="1754070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9" name="Блок-схема: ручной ввод 8"/>
          <p:cNvSpPr/>
          <p:nvPr/>
        </p:nvSpPr>
        <p:spPr>
          <a:xfrm>
            <a:off x="1331641" y="2139702"/>
            <a:ext cx="1008112" cy="2304256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</a:t>
            </a: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56</a:t>
            </a:r>
            <a:r>
              <a:rPr lang="en-US" sz="1600" b="1" dirty="0" smtClean="0">
                <a:latin typeface="Arial Black" panose="020B0A04020102020204" pitchFamily="34" charset="0"/>
              </a:rPr>
              <a:t> </a:t>
            </a: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млрд  </a:t>
            </a:r>
            <a:r>
              <a:rPr lang="en-US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$</a:t>
            </a:r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США</a:t>
            </a:r>
            <a:r>
              <a:rPr lang="ru-RU" sz="1600" b="1" dirty="0">
                <a:latin typeface="Arial Black" panose="020B0A04020102020204" pitchFamily="34" charset="0"/>
              </a:rPr>
              <a:t/>
            </a:r>
            <a:br>
              <a:rPr lang="ru-RU" sz="1600" b="1" dirty="0">
                <a:latin typeface="Arial Black" panose="020B0A04020102020204" pitchFamily="34" charset="0"/>
              </a:rPr>
            </a:br>
            <a:endParaRPr lang="ru-RU" sz="1600" b="1" dirty="0">
              <a:latin typeface="Arial Black" panose="020B0A04020102020204" pitchFamily="34" charset="0"/>
            </a:endParaRPr>
          </a:p>
        </p:txBody>
      </p:sp>
      <p:sp>
        <p:nvSpPr>
          <p:cNvPr id="10" name="Блок-схема: ручной ввод 9"/>
          <p:cNvSpPr/>
          <p:nvPr/>
        </p:nvSpPr>
        <p:spPr>
          <a:xfrm>
            <a:off x="2411760" y="1491630"/>
            <a:ext cx="1224136" cy="2952328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достиг</a:t>
            </a:r>
            <a:r>
              <a:rPr lang="ru-RU" sz="1600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166 </a:t>
            </a: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млрд</a:t>
            </a:r>
            <a:r>
              <a:rPr lang="ru-RU" sz="1600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. </a:t>
            </a: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евро </a:t>
            </a:r>
            <a:endParaRPr lang="ru-RU" sz="16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 rot="20227871">
            <a:off x="1442987" y="1980142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</a:rPr>
              <a:t>201</a:t>
            </a:r>
            <a:r>
              <a:rPr lang="en-US" b="1" dirty="0">
                <a:latin typeface="Arial Black" panose="020B0A04020102020204" pitchFamily="34" charset="0"/>
              </a:rPr>
              <a:t>6</a:t>
            </a:r>
            <a:endParaRPr lang="ru-RU" b="1" dirty="0">
              <a:latin typeface="Arial Black" panose="020B0A040201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20268699">
            <a:off x="2595887" y="1416918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201</a:t>
            </a:r>
            <a:r>
              <a:rPr lang="en-US" dirty="0">
                <a:latin typeface="Arial Black" panose="020B0A04020102020204" pitchFamily="34" charset="0"/>
              </a:rPr>
              <a:t>9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 rot="20593879">
            <a:off x="359792" y="245487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201</a:t>
            </a:r>
            <a:r>
              <a:rPr lang="en-US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3</a:t>
            </a:r>
            <a:endParaRPr lang="ru-RU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51520" y="3016572"/>
            <a:ext cx="10801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</a:t>
            </a:r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150,6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млрд </a:t>
            </a:r>
            <a:r>
              <a:rPr lang="en-US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$ 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>
            <a:clrChange>
              <a:clrFrom>
                <a:srgbClr val="B8BAC7"/>
              </a:clrFrom>
              <a:clrTo>
                <a:srgbClr val="B8BAC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85" y="915566"/>
            <a:ext cx="1954503" cy="13681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107504" y="4659982"/>
            <a:ext cx="229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Блок-схема: ручной ввод 13"/>
          <p:cNvSpPr/>
          <p:nvPr/>
        </p:nvSpPr>
        <p:spPr>
          <a:xfrm>
            <a:off x="3851920" y="2643758"/>
            <a:ext cx="1008112" cy="1780377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5" name="Блок-схема: ручной ввод 14"/>
          <p:cNvSpPr/>
          <p:nvPr/>
        </p:nvSpPr>
        <p:spPr>
          <a:xfrm>
            <a:off x="4932040" y="2139702"/>
            <a:ext cx="1260067" cy="2304256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1,230 млрд. рублей</a:t>
            </a:r>
            <a:r>
              <a:rPr lang="ru-RU" sz="1600" b="1" dirty="0">
                <a:latin typeface="Arial Black" panose="020B0A04020102020204" pitchFamily="34" charset="0"/>
              </a:rPr>
              <a:t/>
            </a:r>
            <a:br>
              <a:rPr lang="ru-RU" sz="1600" b="1" dirty="0">
                <a:latin typeface="Arial Black" panose="020B0A04020102020204" pitchFamily="34" charset="0"/>
              </a:rPr>
            </a:br>
            <a:endParaRPr lang="ru-RU" sz="1600" b="1" dirty="0">
              <a:latin typeface="Arial Black" panose="020B0A040201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411510"/>
            <a:ext cx="1800200" cy="3850954"/>
          </a:xfrm>
          <a:prstGeom prst="rect">
            <a:avLst/>
          </a:prstGeom>
        </p:spPr>
      </p:pic>
      <p:sp>
        <p:nvSpPr>
          <p:cNvPr id="18" name="Блок-схема: ручной ввод 17"/>
          <p:cNvSpPr/>
          <p:nvPr/>
        </p:nvSpPr>
        <p:spPr>
          <a:xfrm>
            <a:off x="6300192" y="1491630"/>
            <a:ext cx="1296144" cy="2952328"/>
          </a:xfrm>
          <a:prstGeom prst="flowChartManualInp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1,480 млрд. рублей</a:t>
            </a:r>
            <a:endParaRPr lang="ru-RU" sz="1600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51920" y="3016572"/>
            <a:ext cx="108012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  <a:latin typeface="Arial Black" panose="020B0A04020102020204" pitchFamily="34" charset="0"/>
              </a:rPr>
              <a:t>    </a:t>
            </a:r>
            <a:r>
              <a:rPr lang="ru-RU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810 млн. рублей</a:t>
            </a:r>
            <a:r>
              <a:rPr lang="en-US" sz="1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</a:t>
            </a:r>
            <a:endParaRPr lang="ru-RU" sz="16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4208" y="3147814"/>
            <a:ext cx="2304256" cy="2181362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>
          <a:xfrm rot="20593879">
            <a:off x="3951541" y="2454875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201</a:t>
            </a:r>
            <a:r>
              <a:rPr lang="ru-RU" b="1" dirty="0">
                <a:latin typeface="Arial Black" panose="020B0A04020102020204" pitchFamily="34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30" name="TextBox 29"/>
          <p:cNvSpPr txBox="1"/>
          <p:nvPr/>
        </p:nvSpPr>
        <p:spPr>
          <a:xfrm rot="20384182">
            <a:off x="5100738" y="2022827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2016</a:t>
            </a:r>
            <a:endParaRPr lang="ru-RU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 rot="20163582">
            <a:off x="6467572" y="1407874"/>
            <a:ext cx="8002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2019</a:t>
            </a:r>
            <a:endParaRPr lang="ru-RU" b="1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2" name="Рисунок 3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05"/>
            <a:ext cx="1008112" cy="912623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41" y="0"/>
            <a:ext cx="1067853" cy="1014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023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Группа 4"/>
          <p:cNvGrpSpPr/>
          <p:nvPr/>
        </p:nvGrpSpPr>
        <p:grpSpPr>
          <a:xfrm>
            <a:off x="1331640" y="800732"/>
            <a:ext cx="6696744" cy="3880978"/>
            <a:chOff x="1115616" y="584708"/>
            <a:chExt cx="6696744" cy="38809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5616" y="627534"/>
              <a:ext cx="6696744" cy="3838152"/>
            </a:xfrm>
            <a:prstGeom prst="rect">
              <a:avLst/>
            </a:prstGeom>
          </p:spPr>
        </p:pic>
        <p:pic>
          <p:nvPicPr>
            <p:cNvPr id="4" name="Рисунок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211960" y="584708"/>
              <a:ext cx="792088" cy="762906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2339752" y="237877"/>
            <a:ext cx="502733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Саммит СНГ 2018, Душанбе</a:t>
            </a:r>
            <a:endParaRPr lang="ru-RU" sz="24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05"/>
            <a:ext cx="1065051" cy="96416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0338" y="0"/>
            <a:ext cx="1128166" cy="10717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3143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93"/>
            <a:ext cx="9144000" cy="5127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9512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35896" y="411510"/>
            <a:ext cx="1659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ПЛАН:</a:t>
            </a:r>
            <a:endParaRPr lang="ru-RU" sz="2800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1059582"/>
            <a:ext cx="20714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1. История ЕС</a:t>
            </a:r>
            <a:endParaRPr lang="ru-RU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7544" y="1419622"/>
            <a:ext cx="28985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2.Европейский союз</a:t>
            </a:r>
            <a:endParaRPr lang="ru-RU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779662"/>
            <a:ext cx="17732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3.Задачи ЕС</a:t>
            </a:r>
            <a:endParaRPr lang="ru-RU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2139702"/>
            <a:ext cx="22156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4.Институты ЕС</a:t>
            </a:r>
            <a:endParaRPr lang="ru-RU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7544" y="2499742"/>
            <a:ext cx="21996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5.Принципы ЕС</a:t>
            </a:r>
            <a:endParaRPr lang="ru-RU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529963" y="2643758"/>
            <a:ext cx="56140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Arial Black" panose="020B0A04020102020204" pitchFamily="34" charset="0"/>
              </a:rPr>
              <a:t>7</a:t>
            </a:r>
            <a:r>
              <a:rPr lang="ru-RU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.Содружество независимых </a:t>
            </a:r>
            <a:r>
              <a:rPr lang="ru-RU" dirty="0" err="1" smtClean="0">
                <a:solidFill>
                  <a:srgbClr val="0000FF"/>
                </a:solidFill>
                <a:latin typeface="Arial Black" panose="020B0A04020102020204" pitchFamily="34" charset="0"/>
              </a:rPr>
              <a:t>гоусдарств</a:t>
            </a:r>
            <a:r>
              <a:rPr lang="ru-RU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 </a:t>
            </a:r>
            <a:endParaRPr lang="ru-RU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3003798"/>
            <a:ext cx="17764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Arial Black" panose="020B0A04020102020204" pitchFamily="34" charset="0"/>
              </a:rPr>
              <a:t>8</a:t>
            </a:r>
            <a:r>
              <a:rPr lang="ru-RU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.Цели СНГ </a:t>
            </a:r>
            <a:endParaRPr lang="ru-RU" dirty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3888" y="3363838"/>
            <a:ext cx="15087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>
                <a:solidFill>
                  <a:srgbClr val="0000FF"/>
                </a:solidFill>
                <a:latin typeface="Arial Black" panose="020B0A04020102020204" pitchFamily="34" charset="0"/>
              </a:rPr>
              <a:t>9</a:t>
            </a:r>
            <a:r>
              <a:rPr lang="ru-RU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.Бюджет</a:t>
            </a:r>
            <a:r>
              <a:rPr lang="ru-RU" dirty="0" smtClean="0">
                <a:solidFill>
                  <a:srgbClr val="0000FF"/>
                </a:solidFill>
              </a:rPr>
              <a:t> </a:t>
            </a: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699542"/>
            <a:ext cx="2160240" cy="1955621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55726"/>
            <a:ext cx="3168352" cy="31683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3363838"/>
            <a:ext cx="1872208" cy="1772357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1104" y="841393"/>
            <a:ext cx="1946886" cy="1876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804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419872" y="195486"/>
            <a:ext cx="29140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CC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Итоги саммита СНГ 2018 </a:t>
            </a:r>
          </a:p>
          <a:p>
            <a:endParaRPr lang="ru-RU" dirty="0">
              <a:solidFill>
                <a:srgbClr val="00CC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Табличка 9"/>
          <p:cNvSpPr/>
          <p:nvPr/>
        </p:nvSpPr>
        <p:spPr>
          <a:xfrm>
            <a:off x="251520" y="1707654"/>
            <a:ext cx="2483768" cy="864096"/>
          </a:xfrm>
          <a:prstGeom prst="plaqu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Изменений в конвенции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07504" y="4659982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>
          <a:xfrm>
            <a:off x="2411760" y="699542"/>
            <a:ext cx="4608512" cy="864096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Принято 16 решений и заявлений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2" name="Табличка 11"/>
          <p:cNvSpPr/>
          <p:nvPr/>
        </p:nvSpPr>
        <p:spPr>
          <a:xfrm>
            <a:off x="6228184" y="1707654"/>
            <a:ext cx="2736304" cy="1944216"/>
          </a:xfrm>
          <a:prstGeom prst="plaqu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О сотрудничестве в области исследования и использования </a:t>
            </a:r>
            <a:r>
              <a:rPr lang="ru-RU" sz="16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космическогог</a:t>
            </a:r>
            <a:r>
              <a:rPr lang="ru-RU" sz="16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пространство в мирных целях</a:t>
            </a:r>
            <a:endParaRPr lang="ru-RU" sz="16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6" name="Табличка 15"/>
          <p:cNvSpPr/>
          <p:nvPr/>
        </p:nvSpPr>
        <p:spPr>
          <a:xfrm>
            <a:off x="107504" y="2931790"/>
            <a:ext cx="3312368" cy="1800200"/>
          </a:xfrm>
          <a:prstGeom prst="plaqu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Осотрудничестве</a:t>
            </a:r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 в  области безопасности и стабильности на пространстве Содружество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7" name="Табличка 16"/>
          <p:cNvSpPr/>
          <p:nvPr/>
        </p:nvSpPr>
        <p:spPr>
          <a:xfrm>
            <a:off x="3131840" y="1707654"/>
            <a:ext cx="2808312" cy="1224136"/>
          </a:xfrm>
          <a:prstGeom prst="plaqu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Торгово-экономическое сотрудничество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Табличка 17"/>
          <p:cNvSpPr/>
          <p:nvPr/>
        </p:nvSpPr>
        <p:spPr>
          <a:xfrm>
            <a:off x="3491880" y="3075806"/>
            <a:ext cx="2520280" cy="1368152"/>
          </a:xfrm>
          <a:prstGeom prst="plaqu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 сферах энергетики, транспорта и  </a:t>
            </a:r>
            <a:r>
              <a:rPr lang="ru-RU" sz="2000" dirty="0" err="1" smtClean="0">
                <a:solidFill>
                  <a:schemeClr val="tx1"/>
                </a:solidFill>
                <a:latin typeface="Arial Black" panose="020B0A04020102020204" pitchFamily="34" charset="0"/>
              </a:rPr>
              <a:t>комуникаций</a:t>
            </a:r>
            <a:endParaRPr lang="ru-RU" sz="20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19" name="Табличка 18"/>
          <p:cNvSpPr/>
          <p:nvPr/>
        </p:nvSpPr>
        <p:spPr>
          <a:xfrm>
            <a:off x="6084168" y="3723878"/>
            <a:ext cx="2840433" cy="1368152"/>
          </a:xfrm>
          <a:prstGeom prst="plaqu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Приняли решение по вопросам свободного передвижения товаров и услуг, культурно-гуманитарного сотрудничество </a:t>
            </a:r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23405"/>
            <a:ext cx="1224136" cy="110818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241" y="0"/>
            <a:ext cx="1296679" cy="123184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332" y="385685"/>
            <a:ext cx="2381250" cy="1619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6362" y="3805135"/>
            <a:ext cx="1423045" cy="158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396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699792" y="195486"/>
            <a:ext cx="36263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ИНТЕРНЕТ РЕСУРС:</a:t>
            </a:r>
            <a:endParaRPr lang="ru-RU" sz="2400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80038" y="709327"/>
            <a:ext cx="71594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1.Европейский Союз-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https://ru.m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wikipedia.org/wiki/</a:t>
            </a:r>
            <a:r>
              <a:rPr lang="ru-RU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Европейский_союз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1520" y="1059582"/>
            <a:ext cx="63171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2.Европейский Союз-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https://www.kommersant.ru/projects/eu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5341" y="2118293"/>
            <a:ext cx="71913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5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.Европейский Союз-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https://studopedia.ru/8_18680_evropeyskiy</a:t>
            </a:r>
            <a:endParaRPr lang="ru-RU" dirty="0" smtClean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err="1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soyuz-es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obshayaharakteristika.html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419622"/>
            <a:ext cx="5908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3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.Европейский Союз-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https://bigenc.ru/law/text/1974758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5643" y="2792309"/>
            <a:ext cx="43230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СНГ-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https://ru.m.Wikipedia.org/wiki/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СНГ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0038" y="3213817"/>
            <a:ext cx="37822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7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.СНГ-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https://www.ved.gov.ru/sng/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5341" y="3640776"/>
            <a:ext cx="7268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8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.СНГ-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https://visasam.ru/emigration/pereezdsng/spisok-stran-sng.html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3528" y="4062284"/>
            <a:ext cx="45811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9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.СНГ-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https://www.cis.minsk.by/?id=2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43364" y="4439693"/>
            <a:ext cx="57978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10</a:t>
            </a:r>
            <a:r>
              <a:rPr lang="ru-RU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.СНГ-</a:t>
            </a:r>
            <a:r>
              <a:rPr lang="en-US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https://ria.ru/20171011/1506475507.html</a:t>
            </a:r>
            <a:endParaRPr lang="ru-RU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13322" y="1760585"/>
            <a:ext cx="43059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4</a:t>
            </a:r>
            <a:r>
              <a:rPr lang="ru-RU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.Европейский Союз-</a:t>
            </a:r>
            <a:r>
              <a:rPr lang="en-US" dirty="0" smtClean="0">
                <a:solidFill>
                  <a:srgbClr val="0000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https://Europa.eu</a:t>
            </a:r>
            <a:endParaRPr lang="ru-RU" dirty="0">
              <a:solidFill>
                <a:srgbClr val="0000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0510" y="1456619"/>
            <a:ext cx="3439269" cy="38214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21645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55776" y="177016"/>
            <a:ext cx="684076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Благодарю всех за внимание</a:t>
            </a:r>
            <a:r>
              <a:rPr lang="en-US" sz="32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!!!</a:t>
            </a:r>
            <a:endParaRPr lang="ru-RU" sz="3200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5133" y="2076291"/>
            <a:ext cx="2304256" cy="2886081"/>
          </a:xfrm>
          <a:prstGeom prst="rect">
            <a:avLst/>
          </a:prstGeom>
        </p:spPr>
      </p:pic>
      <p:sp>
        <p:nvSpPr>
          <p:cNvPr id="5" name="Овальная выноска 4"/>
          <p:cNvSpPr/>
          <p:nvPr/>
        </p:nvSpPr>
        <p:spPr>
          <a:xfrm rot="913361">
            <a:off x="5167644" y="1469796"/>
            <a:ext cx="3816424" cy="1728192"/>
          </a:xfrm>
          <a:prstGeom prst="wedgeEllipseCallout">
            <a:avLst/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ВОПРОСЫ</a:t>
            </a:r>
            <a:r>
              <a:rPr lang="ru-RU" sz="3200" dirty="0">
                <a:solidFill>
                  <a:schemeClr val="tx1"/>
                </a:solidFill>
                <a:latin typeface="Arial Black" panose="020B0A04020102020204" pitchFamily="34" charset="0"/>
              </a:rPr>
              <a:t>!</a:t>
            </a:r>
          </a:p>
          <a:p>
            <a:pPr algn="ctr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15624"/>
            <a:ext cx="3847692" cy="4246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40058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8269" y="987574"/>
            <a:ext cx="3528392" cy="2016224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u="sng" dirty="0" smtClean="0">
                <a:latin typeface="Arial Black" panose="020B0A04020102020204" pitchFamily="34" charset="0"/>
                <a:hlinkClick r:id="rId2" tooltip="Парижский договор (1951)"/>
              </a:rPr>
              <a:t>Парижского договора</a:t>
            </a:r>
            <a:r>
              <a:rPr lang="ru-RU" dirty="0">
                <a:latin typeface="Arial Black" panose="020B0A04020102020204" pitchFamily="34" charset="0"/>
              </a:rPr>
              <a:t> </a:t>
            </a:r>
            <a:r>
              <a:rPr lang="ru-RU" u="sng" dirty="0">
                <a:latin typeface="Arial Black" panose="020B0A04020102020204" pitchFamily="34" charset="0"/>
                <a:hlinkClick r:id="rId3" tooltip="Европейское объединение угля и стали"/>
              </a:rPr>
              <a:t>Европейского объединения угля и </a:t>
            </a:r>
            <a:r>
              <a:rPr lang="ru-RU" u="sng" dirty="0" smtClean="0">
                <a:latin typeface="Arial Black" panose="020B0A04020102020204" pitchFamily="34" charset="0"/>
                <a:hlinkClick r:id="rId3" tooltip="Европейское объединение угля и стали"/>
              </a:rPr>
              <a:t>стали</a:t>
            </a:r>
            <a:r>
              <a:rPr lang="ru-RU" u="sng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-1951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635896" y="1635646"/>
            <a:ext cx="2520280" cy="3096344"/>
          </a:xfrm>
          <a:prstGeom prst="round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1957 — подписание </a:t>
            </a:r>
            <a:r>
              <a:rPr lang="ru-RU" u="sng" dirty="0">
                <a:solidFill>
                  <a:schemeClr val="bg1"/>
                </a:solidFill>
                <a:latin typeface="Arial Black" panose="020B0A04020102020204" pitchFamily="34" charset="0"/>
              </a:rPr>
              <a:t>Римского договора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 о создании </a:t>
            </a:r>
            <a:r>
              <a:rPr lang="ru-RU" u="sng" dirty="0">
                <a:solidFill>
                  <a:schemeClr val="bg1"/>
                </a:solidFill>
                <a:latin typeface="Arial Black" panose="020B0A04020102020204" pitchFamily="34" charset="0"/>
              </a:rPr>
              <a:t>Европейского экономического сообщества</a:t>
            </a:r>
            <a:r>
              <a:rPr lang="ru-RU" dirty="0">
                <a:solidFill>
                  <a:schemeClr val="bg1"/>
                </a:solidFill>
                <a:latin typeface="Arial Black" panose="020B0A04020102020204" pitchFamily="34" charset="0"/>
              </a:rPr>
              <a:t> </a:t>
            </a:r>
            <a:r>
              <a:rPr lang="ru-RU" dirty="0" err="1">
                <a:solidFill>
                  <a:schemeClr val="bg1"/>
                </a:solidFill>
                <a:latin typeface="Arial Black" panose="020B0A04020102020204" pitchFamily="34" charset="0"/>
              </a:rPr>
              <a:t>и</a:t>
            </a:r>
            <a:r>
              <a:rPr lang="ru-RU" u="sng" dirty="0" err="1">
                <a:solidFill>
                  <a:schemeClr val="bg1"/>
                </a:solidFill>
                <a:latin typeface="Arial Black" panose="020B0A04020102020204" pitchFamily="34" charset="0"/>
              </a:rPr>
              <a:t>Евратома</a:t>
            </a:r>
            <a:endParaRPr lang="ru-RU" dirty="0">
              <a:solidFill>
                <a:schemeClr val="bg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6372200" y="2211710"/>
            <a:ext cx="2496946" cy="2520280"/>
          </a:xfrm>
          <a:prstGeom prst="round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ЕВРОПЕЙСКИЙ СОЮЗ</a:t>
            </a:r>
            <a:endParaRPr lang="ru-RU" b="1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31640" y="339502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1</a:t>
            </a:r>
            <a:endParaRPr lang="ru-RU" sz="4800" dirty="0"/>
          </a:p>
        </p:txBody>
      </p:sp>
      <p:sp>
        <p:nvSpPr>
          <p:cNvPr id="10" name="TextBox 9"/>
          <p:cNvSpPr txBox="1"/>
          <p:nvPr/>
        </p:nvSpPr>
        <p:spPr>
          <a:xfrm>
            <a:off x="4427984" y="987574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/>
              <a:t>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452320" y="2211710"/>
            <a:ext cx="6480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3</a:t>
            </a:r>
            <a:endParaRPr lang="ru-RU" sz="4800" dirty="0"/>
          </a:p>
        </p:txBody>
      </p:sp>
      <p:sp>
        <p:nvSpPr>
          <p:cNvPr id="12" name="TextBox 11"/>
          <p:cNvSpPr txBox="1"/>
          <p:nvPr/>
        </p:nvSpPr>
        <p:spPr>
          <a:xfrm>
            <a:off x="107504" y="4659982"/>
            <a:ext cx="2296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923928" y="411510"/>
            <a:ext cx="20649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Arial Black" panose="020B0A04020102020204" pitchFamily="34" charset="0"/>
              </a:rPr>
              <a:t>ИСТОРИЯ ЕС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59632" cy="98757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7147"/>
            <a:ext cx="1331640" cy="9504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859782"/>
            <a:ext cx="2592288" cy="2333059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0"/>
            <a:ext cx="2304256" cy="1843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870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5564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59632" cy="9875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7147"/>
            <a:ext cx="1331640" cy="9504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267494"/>
            <a:ext cx="867645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Европейский союз</a:t>
            </a:r>
            <a:r>
              <a:rPr lang="ru-RU" dirty="0">
                <a:solidFill>
                  <a:srgbClr val="0000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 (</a:t>
            </a:r>
            <a:r>
              <a:rPr lang="ru-RU" b="1" dirty="0" smtClean="0">
                <a:solidFill>
                  <a:srgbClr val="0000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Евросоюз</a:t>
            </a:r>
            <a:r>
              <a:rPr lang="ru-RU" dirty="0">
                <a:solidFill>
                  <a:srgbClr val="0000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, </a:t>
            </a:r>
            <a:r>
              <a:rPr lang="ru-RU" b="1" dirty="0">
                <a:solidFill>
                  <a:srgbClr val="0000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ЕС</a:t>
            </a:r>
            <a:r>
              <a:rPr lang="ru-RU" dirty="0">
                <a:solidFill>
                  <a:srgbClr val="0000FF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)</a:t>
            </a:r>
            <a: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  <a:t> — экономическое и политическое объединение </a:t>
            </a:r>
            <a:r>
              <a:rPr lang="ru-RU" dirty="0">
                <a:solidFill>
                  <a:srgbClr val="FF00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28 </a:t>
            </a: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европейских</a:t>
            </a:r>
            <a: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государств, нацеленный </a:t>
            </a:r>
            <a: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  <a:t>на региональную интеграцию, союз был юридически закреплён</a:t>
            </a:r>
            <a:r>
              <a:rPr lang="ru-RU" dirty="0">
                <a:solidFill>
                  <a:srgbClr val="7030A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 Маастрихтским договором</a:t>
            </a:r>
            <a: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  <a:t> в </a:t>
            </a:r>
            <a:r>
              <a:rPr lang="ru-RU" dirty="0">
                <a:solidFill>
                  <a:srgbClr val="FA7D00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1992 году (вступившим в силу 1 ноября 1993 года) </a:t>
            </a:r>
            <a:r>
              <a:rPr lang="ru-RU" dirty="0">
                <a:latin typeface="Arial Black" panose="020B0A04020102020204" pitchFamily="34" charset="0"/>
                <a:cs typeface="Times New Roman" panose="02020603050405020304" pitchFamily="18" charset="0"/>
              </a:rPr>
              <a:t>на принципах Европейских </a:t>
            </a:r>
            <a:r>
              <a:rPr lang="ru-RU" dirty="0" smtClean="0">
                <a:latin typeface="Arial Black" panose="020B0A04020102020204" pitchFamily="34" charset="0"/>
                <a:cs typeface="Times New Roman" panose="02020603050405020304" pitchFamily="18" charset="0"/>
              </a:rPr>
              <a:t>сообществ.</a:t>
            </a:r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  <a:p>
            <a:pPr algn="ctr"/>
            <a:endParaRPr lang="ru-RU" dirty="0">
              <a:latin typeface="Arial Black" panose="020B0A040201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468560" y="1923678"/>
            <a:ext cx="88924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                                            </a:t>
            </a:r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В </a:t>
            </a:r>
            <a:r>
              <a:rPr lang="ru-RU" dirty="0">
                <a:solidFill>
                  <a:srgbClr val="00CC00"/>
                </a:solidFill>
                <a:latin typeface="Arial Black" panose="020B0A04020102020204" pitchFamily="34" charset="0"/>
              </a:rPr>
              <a:t>Европейский союз входят </a:t>
            </a:r>
            <a:r>
              <a:rPr lang="ru-RU" dirty="0" smtClean="0">
                <a:solidFill>
                  <a:srgbClr val="00CC00"/>
                </a:solidFill>
                <a:latin typeface="Arial Black" panose="020B0A04020102020204" pitchFamily="34" charset="0"/>
              </a:rPr>
              <a:t>28 государств</a:t>
            </a:r>
            <a:endParaRPr lang="ru-RU" dirty="0">
              <a:solidFill>
                <a:srgbClr val="00CC00"/>
              </a:solidFill>
              <a:latin typeface="Arial Black" panose="020B0A04020102020204" pitchFamily="34" charset="0"/>
            </a:endParaRPr>
          </a:p>
        </p:txBody>
      </p:sp>
      <p:pic>
        <p:nvPicPr>
          <p:cNvPr id="9" name="Рисунок 8" descr="strany-evrosouza (3)">
            <a:hlinkClick r:id="rId4" tooltip="&quot;strany-evrosouza (3)&quot;"/>
          </p:cNvPr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123728" y="2355726"/>
            <a:ext cx="4752528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827584" y="2355726"/>
            <a:ext cx="1322798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Австрия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Бельгия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Болгария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Венгрия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Германия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Греция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Дания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Ирландия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Испания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Италия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Кипр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Латвия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Литва </a:t>
            </a:r>
          </a:p>
          <a:p>
            <a:r>
              <a:rPr lang="ru-RU" sz="12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Люксембург </a:t>
            </a:r>
          </a:p>
          <a:p>
            <a:endParaRPr lang="ru-RU" sz="1200" b="1" dirty="0" smtClean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88224" y="2312763"/>
            <a:ext cx="163859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Мальта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Нидерланды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Польша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Португалия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Румыния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Словакия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Словения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Финляндия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Франция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Хорватия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Чехия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Швеция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Эстония </a:t>
            </a:r>
          </a:p>
          <a:p>
            <a:r>
              <a:rPr lang="ru-RU" sz="1200" b="1" dirty="0" smtClean="0">
                <a:solidFill>
                  <a:srgbClr val="0000FF"/>
                </a:solidFill>
                <a:latin typeface="Arial Black" panose="020B0A04020102020204" pitchFamily="34" charset="0"/>
              </a:rPr>
              <a:t>Великобритания</a:t>
            </a:r>
          </a:p>
          <a:p>
            <a:endParaRPr lang="ru-RU" sz="1200" b="1" dirty="0" smtClean="0">
              <a:solidFill>
                <a:srgbClr val="0000FF"/>
              </a:solidFill>
              <a:latin typeface="Arial Black" panose="020B0A04020102020204" pitchFamily="34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8244408" y="1851670"/>
            <a:ext cx="432048" cy="3024337"/>
            <a:chOff x="8244408" y="1851670"/>
            <a:chExt cx="432048" cy="3024337"/>
          </a:xfrm>
        </p:grpSpPr>
        <p:pic>
          <p:nvPicPr>
            <p:cNvPr id="20" name="Рисунок 19" descr="Coat of arms of Germany.svg">
              <a:hlinkClick r:id="rId6" tooltip="&quot;Германия&quot;"/>
            </p:cNvPr>
            <p:cNvPicPr/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316416" y="3456384"/>
              <a:ext cx="360040" cy="339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5" name="Рисунок 24" descr="Lesser coat of arms of Latvia (escutcheon).svg">
              <a:hlinkClick r:id="rId8" tooltip="&quot;Латвия&quot;"/>
            </p:cNvPr>
            <p:cNvPicPr/>
            <p:nvPr/>
          </p:nvPicPr>
          <p:blipFill>
            <a:blip r:embed="rId9"/>
            <a:srcRect/>
            <a:stretch>
              <a:fillRect/>
            </a:stretch>
          </p:blipFill>
          <p:spPr bwMode="auto">
            <a:xfrm>
              <a:off x="8244408" y="1851670"/>
              <a:ext cx="43204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6" name="Рисунок 25" descr="Coat of arms of Lithuania.svg">
              <a:hlinkClick r:id="rId10" tooltip="&quot;Литва&quot;"/>
            </p:cNvPr>
            <p:cNvPicPr/>
            <p:nvPr/>
          </p:nvPicPr>
          <p:blipFill>
            <a:blip r:embed="rId11"/>
            <a:srcRect/>
            <a:stretch>
              <a:fillRect/>
            </a:stretch>
          </p:blipFill>
          <p:spPr bwMode="auto">
            <a:xfrm>
              <a:off x="8244408" y="2355726"/>
              <a:ext cx="432047" cy="4127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8" name="Рисунок 27" descr="Arms of Malta.svg">
              <a:hlinkClick r:id="rId12" tooltip="&quot;Мальта&quot;"/>
            </p:cNvPr>
            <p:cNvPicPr/>
            <p:nvPr/>
          </p:nvPicPr>
          <p:blipFill>
            <a:blip r:embed="rId13"/>
            <a:srcRect/>
            <a:stretch>
              <a:fillRect/>
            </a:stretch>
          </p:blipFill>
          <p:spPr bwMode="auto">
            <a:xfrm>
              <a:off x="8316416" y="3147814"/>
              <a:ext cx="360040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9" name="Рисунок 28" descr="Arms of the Kingdom of the Netherlands.svg">
              <a:hlinkClick r:id="rId14" tooltip="&quot;Нидерланды&quot;"/>
            </p:cNvPr>
            <p:cNvPicPr/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8244408" y="2808312"/>
              <a:ext cx="432048" cy="2674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" name="Рисунок 29" descr="Herb Polski.svg">
              <a:hlinkClick r:id="rId16" tooltip="&quot;Польша&quot;"/>
            </p:cNvPr>
            <p:cNvPicPr/>
            <p:nvPr/>
          </p:nvPicPr>
          <p:blipFill>
            <a:blip r:embed="rId17"/>
            <a:srcRect/>
            <a:stretch>
              <a:fillRect/>
            </a:stretch>
          </p:blipFill>
          <p:spPr bwMode="auto">
            <a:xfrm>
              <a:off x="8369099" y="3867894"/>
              <a:ext cx="307357" cy="277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1" name="Рисунок 30" descr="Portuguese shield.svg">
              <a:hlinkClick r:id="rId18" tooltip="&quot;Португалия&quot;"/>
            </p:cNvPr>
            <p:cNvPicPr/>
            <p:nvPr/>
          </p:nvPicPr>
          <p:blipFill>
            <a:blip r:embed="rId19"/>
            <a:srcRect/>
            <a:stretch>
              <a:fillRect/>
            </a:stretch>
          </p:blipFill>
          <p:spPr bwMode="auto">
            <a:xfrm>
              <a:off x="8388424" y="4227934"/>
              <a:ext cx="28803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2" name="Рисунок 31" descr="Coat of arms of Romania.svg">
              <a:hlinkClick r:id="rId20" tooltip="&quot;Румыния&quot;"/>
            </p:cNvPr>
            <p:cNvPicPr/>
            <p:nvPr/>
          </p:nvPicPr>
          <p:blipFill>
            <a:blip r:embed="rId21"/>
            <a:srcRect/>
            <a:stretch>
              <a:fillRect/>
            </a:stretch>
          </p:blipFill>
          <p:spPr bwMode="auto">
            <a:xfrm>
              <a:off x="8388424" y="4587974"/>
              <a:ext cx="288032" cy="288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5" name="Группа 4"/>
          <p:cNvGrpSpPr/>
          <p:nvPr/>
        </p:nvGrpSpPr>
        <p:grpSpPr>
          <a:xfrm>
            <a:off x="107504" y="1779662"/>
            <a:ext cx="432048" cy="3291830"/>
            <a:chOff x="107504" y="1779662"/>
            <a:chExt cx="432048" cy="3291830"/>
          </a:xfrm>
        </p:grpSpPr>
        <p:pic>
          <p:nvPicPr>
            <p:cNvPr id="13" name="Рисунок 12" descr="Croatia CoA 1990.svg">
              <a:hlinkClick r:id="rId22" tooltip="&quot;Хорватия&quot;"/>
            </p:cNvPr>
            <p:cNvPicPr/>
            <p:nvPr/>
          </p:nvPicPr>
          <p:blipFill>
            <a:blip r:embed="rId23"/>
            <a:srcRect/>
            <a:stretch>
              <a:fillRect/>
            </a:stretch>
          </p:blipFill>
          <p:spPr bwMode="auto">
            <a:xfrm>
              <a:off x="179512" y="1779662"/>
              <a:ext cx="360040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" name="Рисунок 15" descr="National Coat of arms of Denmark no crown.svg">
              <a:hlinkClick r:id="rId24" tooltip="&quot;Дания&quot;"/>
            </p:cNvPr>
            <p:cNvPicPr/>
            <p:nvPr/>
          </p:nvPicPr>
          <p:blipFill>
            <a:blip r:embed="rId25"/>
            <a:srcRect/>
            <a:stretch>
              <a:fillRect/>
            </a:stretch>
          </p:blipFill>
          <p:spPr bwMode="auto">
            <a:xfrm>
              <a:off x="179512" y="3363838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1" name="Рисунок 20" descr="Lesser coat of arms of Greece.svg">
              <a:hlinkClick r:id="rId26" tooltip="&quot;Греция&quot;"/>
            </p:cNvPr>
            <p:cNvPicPr/>
            <p:nvPr/>
          </p:nvPicPr>
          <p:blipFill>
            <a:blip r:embed="rId27"/>
            <a:srcRect/>
            <a:stretch>
              <a:fillRect/>
            </a:stretch>
          </p:blipFill>
          <p:spPr bwMode="auto">
            <a:xfrm>
              <a:off x="179512" y="3003798"/>
              <a:ext cx="360040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2" name="Рисунок 21" descr="Arms of Hungary.svg">
              <a:hlinkClick r:id="rId28" tooltip="&quot;Венгрия&quot;"/>
            </p:cNvPr>
            <p:cNvPicPr/>
            <p:nvPr/>
          </p:nvPicPr>
          <p:blipFill>
            <a:blip r:embed="rId29"/>
            <a:srcRect/>
            <a:stretch>
              <a:fillRect/>
            </a:stretch>
          </p:blipFill>
          <p:spPr bwMode="auto">
            <a:xfrm>
              <a:off x="179512" y="2643758"/>
              <a:ext cx="323975" cy="2880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Рисунок 22" descr="Coat of arms of Ireland.svg">
              <a:hlinkClick r:id="rId30" tooltip="&quot;Ирландия&quot;"/>
            </p:cNvPr>
            <p:cNvPicPr/>
            <p:nvPr/>
          </p:nvPicPr>
          <p:blipFill>
            <a:blip r:embed="rId31"/>
            <a:srcRect/>
            <a:stretch>
              <a:fillRect/>
            </a:stretch>
          </p:blipFill>
          <p:spPr bwMode="auto">
            <a:xfrm>
              <a:off x="179512" y="3795886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4" name="Рисунок 23" descr="Emblem of Italy.svg">
              <a:hlinkClick r:id="rId32" tooltip="&quot;Италия&quot;"/>
            </p:cNvPr>
            <p:cNvPicPr/>
            <p:nvPr/>
          </p:nvPicPr>
          <p:blipFill>
            <a:blip r:embed="rId33"/>
            <a:srcRect/>
            <a:stretch>
              <a:fillRect/>
            </a:stretch>
          </p:blipFill>
          <p:spPr bwMode="auto">
            <a:xfrm>
              <a:off x="251520" y="4731990"/>
              <a:ext cx="288032" cy="33950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9" name="Рисунок 38" descr="Coat of arms of Bulgaria (version by constitution).svg">
              <a:hlinkClick r:id="rId34" tooltip="&quot;Болгария&quot;"/>
            </p:cNvPr>
            <p:cNvPicPr/>
            <p:nvPr/>
          </p:nvPicPr>
          <p:blipFill>
            <a:blip r:embed="rId35"/>
            <a:srcRect/>
            <a:stretch>
              <a:fillRect/>
            </a:stretch>
          </p:blipFill>
          <p:spPr bwMode="auto">
            <a:xfrm>
              <a:off x="107504" y="2139702"/>
              <a:ext cx="431478" cy="4320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0" name="Рисунок 39" descr="File-Arms of Spain (corrections of heraldist requests).svg">
              <a:hlinkClick r:id="rId36" tooltip="&quot;Испания&quot;"/>
            </p:cNvPr>
            <p:cNvPicPr/>
            <p:nvPr/>
          </p:nvPicPr>
          <p:blipFill>
            <a:blip r:embed="rId37"/>
            <a:srcRect/>
            <a:stretch>
              <a:fillRect/>
            </a:stretch>
          </p:blipFill>
          <p:spPr bwMode="auto">
            <a:xfrm>
              <a:off x="251520" y="4227934"/>
              <a:ext cx="273413" cy="4159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2" name="Группа 1"/>
          <p:cNvGrpSpPr/>
          <p:nvPr/>
        </p:nvGrpSpPr>
        <p:grpSpPr>
          <a:xfrm>
            <a:off x="2915816" y="4770931"/>
            <a:ext cx="3240360" cy="393107"/>
            <a:chOff x="3203848" y="4770931"/>
            <a:chExt cx="3240360" cy="393107"/>
          </a:xfrm>
        </p:grpSpPr>
        <p:pic>
          <p:nvPicPr>
            <p:cNvPr id="15" name="Рисунок 14" descr="Small coat of arms of the Czech Republic.svg">
              <a:hlinkClick r:id="rId38" tooltip="&quot;Чехия&quot;"/>
            </p:cNvPr>
            <p:cNvPicPr/>
            <p:nvPr/>
          </p:nvPicPr>
          <p:blipFill>
            <a:blip r:embed="rId39"/>
            <a:srcRect/>
            <a:stretch>
              <a:fillRect/>
            </a:stretch>
          </p:blipFill>
          <p:spPr bwMode="auto">
            <a:xfrm>
              <a:off x="3635896" y="4770931"/>
              <a:ext cx="351086" cy="393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8" name="Рисунок 17" descr="Coat of arms of Finland.svg">
              <a:hlinkClick r:id="rId40" tooltip="&quot;Финляндия&quot;"/>
            </p:cNvPr>
            <p:cNvPicPr/>
            <p:nvPr/>
          </p:nvPicPr>
          <p:blipFill>
            <a:blip r:embed="rId41"/>
            <a:srcRect/>
            <a:stretch>
              <a:fillRect/>
            </a:stretch>
          </p:blipFill>
          <p:spPr bwMode="auto">
            <a:xfrm>
              <a:off x="5220072" y="4803998"/>
              <a:ext cx="360040" cy="3130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9" name="Рисунок 18" descr="Arms of France (UN variant).svg">
              <a:hlinkClick r:id="rId42" tooltip="&quot;Франция&quot;"/>
            </p:cNvPr>
            <p:cNvPicPr/>
            <p:nvPr/>
          </p:nvPicPr>
          <p:blipFill>
            <a:blip r:embed="rId43"/>
            <a:srcRect/>
            <a:stretch>
              <a:fillRect/>
            </a:stretch>
          </p:blipFill>
          <p:spPr bwMode="auto">
            <a:xfrm>
              <a:off x="4716016" y="4803998"/>
              <a:ext cx="360040" cy="3600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3" name="Рисунок 32" descr="Coat of arms of Slovakia.svg">
              <a:hlinkClick r:id="rId44" tooltip="&quot;Словакия&quot;"/>
            </p:cNvPr>
            <p:cNvPicPr/>
            <p:nvPr/>
          </p:nvPicPr>
          <p:blipFill>
            <a:blip r:embed="rId45"/>
            <a:srcRect/>
            <a:stretch>
              <a:fillRect/>
            </a:stretch>
          </p:blipFill>
          <p:spPr bwMode="auto">
            <a:xfrm>
              <a:off x="6156746" y="4803998"/>
              <a:ext cx="287462" cy="3065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4" name="Рисунок 33" descr="Coat of arms of Slovenia.svg">
              <a:hlinkClick r:id="rId46" tooltip="&quot;Словения&quot;"/>
            </p:cNvPr>
            <p:cNvPicPr/>
            <p:nvPr/>
          </p:nvPicPr>
          <p:blipFill>
            <a:blip r:embed="rId47"/>
            <a:srcRect/>
            <a:stretch>
              <a:fillRect/>
            </a:stretch>
          </p:blipFill>
          <p:spPr bwMode="auto">
            <a:xfrm>
              <a:off x="5724128" y="4803998"/>
              <a:ext cx="288032" cy="2880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6" name="Рисунок 35" descr="Shield of arms of Sweden.svg">
              <a:hlinkClick r:id="rId48" tooltip="&quot;Швеция&quot;"/>
            </p:cNvPr>
            <p:cNvPicPr/>
            <p:nvPr/>
          </p:nvPicPr>
          <p:blipFill>
            <a:blip r:embed="rId49"/>
            <a:srcRect/>
            <a:stretch>
              <a:fillRect/>
            </a:stretch>
          </p:blipFill>
          <p:spPr bwMode="auto">
            <a:xfrm flipH="1">
              <a:off x="3203848" y="4783462"/>
              <a:ext cx="216024" cy="38057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" name="Рисунок 40" descr="EU Member States' CoA Series- Austria.svg">
              <a:hlinkClick r:id="rId50" tooltip="&quot;Австрия&quot;"/>
            </p:cNvPr>
            <p:cNvPicPr/>
            <p:nvPr/>
          </p:nvPicPr>
          <p:blipFill>
            <a:blip r:embed="rId51"/>
            <a:srcRect/>
            <a:stretch>
              <a:fillRect/>
            </a:stretch>
          </p:blipFill>
          <p:spPr bwMode="auto">
            <a:xfrm>
              <a:off x="4140522" y="4803999"/>
              <a:ext cx="431478" cy="33950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883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1840" y="123478"/>
            <a:ext cx="289989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 smtClean="0">
                <a:solidFill>
                  <a:srgbClr val="00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Руководство</a:t>
            </a: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51520" y="987574"/>
            <a:ext cx="2664296" cy="9361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539552" y="1131590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Эвропейский</a:t>
            </a:r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     совет 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059832" y="987574"/>
            <a:ext cx="2664296" cy="9361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491880" y="1131590"/>
            <a:ext cx="18722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Европейская комиссия 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012160" y="987574"/>
            <a:ext cx="2664296" cy="936104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6372200" y="1131590"/>
            <a:ext cx="19442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Европейский парламент 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995686"/>
            <a:ext cx="2232248" cy="223224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067695"/>
            <a:ext cx="2376264" cy="2088232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7864" y="2067694"/>
            <a:ext cx="2232248" cy="211191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611560" y="4299942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Дональд Туск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851920" y="4299942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Жан-Клод </a:t>
            </a:r>
          </a:p>
          <a:p>
            <a:r>
              <a:rPr lang="ru-RU" dirty="0" smtClean="0">
                <a:latin typeface="Arial Black" panose="020B0A04020102020204" pitchFamily="34" charset="0"/>
              </a:rPr>
              <a:t>Юнкер 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56176" y="4299942"/>
            <a:ext cx="23762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Arial Black" panose="020B0A04020102020204" pitchFamily="34" charset="0"/>
              </a:rPr>
              <a:t>Антонио </a:t>
            </a:r>
            <a:r>
              <a:rPr lang="ru-RU" dirty="0" err="1" smtClean="0">
                <a:latin typeface="Arial Black" panose="020B0A04020102020204" pitchFamily="34" charset="0"/>
              </a:rPr>
              <a:t>Таяни</a:t>
            </a:r>
            <a:r>
              <a:rPr lang="ru-RU" dirty="0" smtClean="0">
                <a:latin typeface="Arial Black" panose="020B0A04020102020204" pitchFamily="34" charset="0"/>
              </a:rPr>
              <a:t> </a:t>
            </a:r>
            <a:endParaRPr lang="ru-RU" dirty="0">
              <a:latin typeface="Arial Black" panose="020B0A04020102020204" pitchFamily="34" charset="0"/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1259632" cy="98757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37147"/>
            <a:ext cx="1331640" cy="9504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391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99992" cy="514350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9992" y="0"/>
            <a:ext cx="4644008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0299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трелка вверх 4"/>
          <p:cNvSpPr/>
          <p:nvPr/>
        </p:nvSpPr>
        <p:spPr>
          <a:xfrm>
            <a:off x="-3990" y="699542"/>
            <a:ext cx="2952328" cy="1800200"/>
          </a:xfrm>
          <a:prstGeom prst="upArrow">
            <a:avLst>
              <a:gd name="adj1" fmla="val 50000"/>
              <a:gd name="adj2" fmla="val 39367"/>
            </a:avLst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1.Построение единого и общего </a:t>
            </a:r>
            <a:r>
              <a:rPr lang="ru-RU" dirty="0" err="1" smtClean="0"/>
              <a:t>внутренного</a:t>
            </a:r>
            <a:r>
              <a:rPr lang="ru-RU" dirty="0" smtClean="0"/>
              <a:t> рынка</a:t>
            </a:r>
            <a:endParaRPr lang="ru-RU" dirty="0"/>
          </a:p>
        </p:txBody>
      </p:sp>
      <p:sp>
        <p:nvSpPr>
          <p:cNvPr id="7" name="Стрелка вверх 6"/>
          <p:cNvSpPr/>
          <p:nvPr/>
        </p:nvSpPr>
        <p:spPr>
          <a:xfrm>
            <a:off x="4860032" y="771550"/>
            <a:ext cx="2808312" cy="1728192"/>
          </a:xfrm>
          <a:prstGeom prst="upArrow">
            <a:avLst>
              <a:gd name="adj1" fmla="val 50000"/>
              <a:gd name="adj2" fmla="val 34200"/>
            </a:avLst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3.Экономическая и социальная сплоченность</a:t>
            </a:r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15816" y="-24180"/>
            <a:ext cx="4955844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Конкретные задачи </a:t>
            </a:r>
          </a:p>
          <a:p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107504" y="4743390"/>
            <a:ext cx="5040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199784" y="1419622"/>
            <a:ext cx="1944216" cy="144016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4</a:t>
            </a:r>
            <a:r>
              <a:rPr lang="ru-RU" dirty="0" smtClean="0">
                <a:solidFill>
                  <a:schemeClr val="bg2">
                    <a:lumMod val="10000"/>
                  </a:schemeClr>
                </a:solidFill>
                <a:latin typeface="Arial Black" panose="020B0A04020102020204" pitchFamily="34" charset="0"/>
              </a:rPr>
              <a:t>.Меры по защите прав потребителя </a:t>
            </a:r>
            <a:endParaRPr lang="ru-RU" dirty="0">
              <a:solidFill>
                <a:schemeClr val="bg2">
                  <a:lumMod val="1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771800" y="1203598"/>
            <a:ext cx="2160240" cy="1923678"/>
          </a:xfrm>
          <a:prstGeom prst="round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Arial Black" panose="020B0A04020102020204" pitchFamily="34" charset="0"/>
              </a:rPr>
              <a:t>2</a:t>
            </a:r>
            <a:r>
              <a:rPr lang="ru-RU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.Повышение занятости и другие задачи социальной сферы</a:t>
            </a:r>
            <a:endParaRPr lang="ru-RU" b="1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5004048" y="2859782"/>
            <a:ext cx="2160240" cy="1923678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7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.Меры по защите окружающей среды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6" name="Стрелка вверх 5"/>
          <p:cNvSpPr/>
          <p:nvPr/>
        </p:nvSpPr>
        <p:spPr>
          <a:xfrm>
            <a:off x="2195736" y="3003798"/>
            <a:ext cx="3096344" cy="1872208"/>
          </a:xfrm>
          <a:prstGeom prst="upArrow">
            <a:avLst>
              <a:gd name="adj1" fmla="val 50000"/>
              <a:gd name="adj2" fmla="val 37848"/>
            </a:avLst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6</a:t>
            </a:r>
            <a:r>
              <a:rPr lang="ru-RU" sz="2000" dirty="0" smtClean="0"/>
              <a:t>.Создание экономического и валютного союза</a:t>
            </a:r>
            <a:endParaRPr lang="ru-RU" sz="2000" dirty="0"/>
          </a:p>
        </p:txBody>
      </p:sp>
      <p:sp>
        <p:nvSpPr>
          <p:cNvPr id="17" name="Стрелка вверх 16"/>
          <p:cNvSpPr/>
          <p:nvPr/>
        </p:nvSpPr>
        <p:spPr>
          <a:xfrm>
            <a:off x="6660232" y="3003798"/>
            <a:ext cx="2700334" cy="1944216"/>
          </a:xfrm>
          <a:prstGeom prst="upArrow">
            <a:avLst>
              <a:gd name="adj1" fmla="val 50000"/>
              <a:gd name="adj2" fmla="val 34200"/>
            </a:avLst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>
                <a:solidFill>
                  <a:schemeClr val="tx1"/>
                </a:solidFill>
                <a:latin typeface="Arial Black" panose="020B0A04020102020204" pitchFamily="34" charset="0"/>
              </a:rPr>
              <a:t>8</a:t>
            </a:r>
            <a:r>
              <a:rPr lang="ru-RU" sz="1400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.Развитие высокого уровня образования и здравоохранения</a:t>
            </a:r>
            <a:endParaRPr lang="ru-RU" sz="1400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23528" y="3219822"/>
            <a:ext cx="2016224" cy="1368152"/>
          </a:xfrm>
          <a:prstGeom prst="roundRect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tx1"/>
                </a:solidFill>
                <a:latin typeface="Arial Black" panose="020B0A04020102020204" pitchFamily="34" charset="0"/>
              </a:rPr>
              <a:t>5</a:t>
            </a:r>
            <a:r>
              <a:rPr lang="ru-RU" dirty="0" smtClean="0">
                <a:solidFill>
                  <a:schemeClr val="tx1"/>
                </a:solidFill>
                <a:latin typeface="Arial Black" panose="020B0A04020102020204" pitchFamily="34" charset="0"/>
              </a:rPr>
              <a:t>.Развитие культуры и профессиональное обучение</a:t>
            </a:r>
            <a:endParaRPr lang="ru-RU" dirty="0">
              <a:solidFill>
                <a:schemeClr val="tx1"/>
              </a:solidFill>
              <a:latin typeface="Arial Black" panose="020B0A040201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1779662"/>
            <a:ext cx="1300631" cy="1445146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033"/>
            <a:ext cx="1259632" cy="987573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0880" y="17934"/>
            <a:ext cx="1331640" cy="950427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1995686"/>
            <a:ext cx="1794495" cy="1363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529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9552" y="5524078"/>
            <a:ext cx="5042143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Три государства </a:t>
            </a:r>
            <a:r>
              <a:rPr lang="ru-RU" u="sng" dirty="0">
                <a:hlinkClick r:id="rId2" tooltip="Западная Европа"/>
              </a:rPr>
              <a:t>Западной Европы</a:t>
            </a:r>
            <a:r>
              <a:rPr lang="ru-RU" dirty="0"/>
              <a:t>, которые предпочли не присоединяться к союзу, частично участвуют в союзной экономике и следуют некоторым </a:t>
            </a:r>
            <a:r>
              <a:rPr lang="ru-RU" dirty="0" err="1"/>
              <a:t>директивам:</a:t>
            </a:r>
            <a:r>
              <a:rPr lang="ru-RU" u="sng" dirty="0" err="1">
                <a:hlinkClick r:id="rId3" tooltip="Лихтенштейн"/>
              </a:rPr>
              <a:t>Лихтенштейн</a:t>
            </a:r>
            <a:r>
              <a:rPr lang="ru-RU" dirty="0"/>
              <a:t> и </a:t>
            </a:r>
            <a:r>
              <a:rPr lang="ru-RU" u="sng" dirty="0">
                <a:hlinkClick r:id="rId4" tooltip="Норвегия"/>
              </a:rPr>
              <a:t>Норвегия</a:t>
            </a:r>
            <a:r>
              <a:rPr lang="ru-RU" dirty="0"/>
              <a:t> входят в </a:t>
            </a:r>
            <a:r>
              <a:rPr lang="ru-RU" u="sng" dirty="0">
                <a:hlinkClick r:id="rId5" tooltip="Общий рынок"/>
              </a:rPr>
              <a:t>общий рынок</a:t>
            </a:r>
            <a:r>
              <a:rPr lang="ru-RU" dirty="0"/>
              <a:t> через </a:t>
            </a:r>
            <a:r>
              <a:rPr lang="ru-RU" u="sng" dirty="0">
                <a:hlinkClick r:id="rId6" tooltip="Европейская экономическая зона"/>
              </a:rPr>
              <a:t>Европейскую экономическую зону</a:t>
            </a:r>
            <a:r>
              <a:rPr lang="ru-RU" dirty="0"/>
              <a:t>, </a:t>
            </a:r>
            <a:r>
              <a:rPr lang="ru-RU" u="sng" dirty="0">
                <a:hlinkClick r:id="rId7" tooltip="Швейцария"/>
              </a:rPr>
              <a:t>Швейцария</a:t>
            </a:r>
            <a:r>
              <a:rPr lang="ru-RU" dirty="0"/>
              <a:t> имеет сходные отношения, заключив двусторонние договоры</a:t>
            </a:r>
            <a:r>
              <a:rPr lang="ru-RU" u="sng" baseline="30000" dirty="0">
                <a:hlinkClick r:id="rId8"/>
              </a:rPr>
              <a:t>[25]</a:t>
            </a:r>
            <a:r>
              <a:rPr lang="ru-RU" u="sng" baseline="30000" dirty="0">
                <a:hlinkClick r:id="rId9"/>
              </a:rPr>
              <a:t>[26]</a:t>
            </a:r>
            <a:r>
              <a:rPr lang="ru-RU" dirty="0"/>
              <a:t>. </a:t>
            </a:r>
            <a:r>
              <a:rPr lang="ru-RU" u="sng" dirty="0">
                <a:hlinkClick r:id="rId10" tooltip="Карликовые государства и Европейский союз"/>
              </a:rPr>
              <a:t>Карликовые государства</a:t>
            </a:r>
            <a:r>
              <a:rPr lang="ru-RU" dirty="0"/>
              <a:t> Европы, </a:t>
            </a:r>
            <a:r>
              <a:rPr lang="ru-RU" u="sng" dirty="0">
                <a:hlinkClick r:id="rId11" tooltip="Андорра"/>
              </a:rPr>
              <a:t>Андорра</a:t>
            </a:r>
            <a:r>
              <a:rPr lang="ru-RU" dirty="0"/>
              <a:t>, </a:t>
            </a:r>
            <a:r>
              <a:rPr lang="ru-RU" u="sng" dirty="0">
                <a:hlinkClick r:id="rId12" tooltip="Ватикан"/>
              </a:rPr>
              <a:t>Ватикан</a:t>
            </a:r>
            <a:r>
              <a:rPr lang="ru-RU" dirty="0"/>
              <a:t>, </a:t>
            </a:r>
            <a:r>
              <a:rPr lang="ru-RU" u="sng" dirty="0">
                <a:hlinkClick r:id="rId13" tooltip="Монако"/>
              </a:rPr>
              <a:t>Монако</a:t>
            </a:r>
            <a:r>
              <a:rPr lang="ru-RU" dirty="0"/>
              <a:t> и </a:t>
            </a:r>
            <a:r>
              <a:rPr lang="ru-RU" u="sng" dirty="0">
                <a:hlinkClick r:id="rId14" tooltip="Сан-Марино"/>
              </a:rPr>
              <a:t>Сан-Марино</a:t>
            </a:r>
            <a:r>
              <a:rPr lang="ru-RU" dirty="0"/>
              <a:t>, используют евро и поддерживают отношения с союзом через различные договоры о кооперации</a:t>
            </a:r>
            <a:r>
              <a:rPr lang="ru-RU" u="sng" baseline="30000" dirty="0">
                <a:hlinkClick r:id="rId15"/>
              </a:rPr>
              <a:t>[27]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3419872" y="5144"/>
            <a:ext cx="19554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Институты ЕС</a:t>
            </a:r>
            <a:endParaRPr lang="ru-RU" sz="2400" b="1" dirty="0"/>
          </a:p>
        </p:txBody>
      </p:sp>
      <p:sp>
        <p:nvSpPr>
          <p:cNvPr id="6" name="Ромб 5"/>
          <p:cNvSpPr/>
          <p:nvPr/>
        </p:nvSpPr>
        <p:spPr>
          <a:xfrm>
            <a:off x="360040" y="267494"/>
            <a:ext cx="2987824" cy="1368152"/>
          </a:xfrm>
          <a:prstGeom prst="diamond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Европейский союз</a:t>
            </a:r>
            <a:endParaRPr lang="ru-RU" dirty="0"/>
          </a:p>
        </p:txBody>
      </p:sp>
      <p:sp>
        <p:nvSpPr>
          <p:cNvPr id="7" name="Ромб 6"/>
          <p:cNvSpPr/>
          <p:nvPr/>
        </p:nvSpPr>
        <p:spPr>
          <a:xfrm rot="21416447">
            <a:off x="5940152" y="627534"/>
            <a:ext cx="2736304" cy="1800200"/>
          </a:xfrm>
          <a:prstGeom prst="diamond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Европейская комиссия</a:t>
            </a:r>
            <a:endParaRPr lang="ru-RU" dirty="0"/>
          </a:p>
        </p:txBody>
      </p:sp>
      <p:sp>
        <p:nvSpPr>
          <p:cNvPr id="8" name="Ромб 7"/>
          <p:cNvSpPr/>
          <p:nvPr/>
        </p:nvSpPr>
        <p:spPr>
          <a:xfrm>
            <a:off x="7020272" y="2067694"/>
            <a:ext cx="2088232" cy="1800200"/>
          </a:xfrm>
          <a:prstGeom prst="diamond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Суд </a:t>
            </a:r>
            <a:r>
              <a:rPr lang="ru-RU" dirty="0" err="1" smtClean="0"/>
              <a:t>европей-ского</a:t>
            </a:r>
            <a:r>
              <a:rPr lang="ru-RU" dirty="0" smtClean="0"/>
              <a:t> союза</a:t>
            </a:r>
            <a:endParaRPr lang="ru-RU" dirty="0"/>
          </a:p>
        </p:txBody>
      </p:sp>
      <p:sp>
        <p:nvSpPr>
          <p:cNvPr id="9" name="Ромб 8"/>
          <p:cNvSpPr/>
          <p:nvPr/>
        </p:nvSpPr>
        <p:spPr>
          <a:xfrm rot="21215381">
            <a:off x="2489530" y="738953"/>
            <a:ext cx="3240360" cy="1368152"/>
          </a:xfrm>
          <a:prstGeom prst="diamond">
            <a:avLst/>
          </a:prstGeom>
          <a:solidFill>
            <a:srgbClr val="FF33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Совет Европейского союза</a:t>
            </a:r>
            <a:endParaRPr lang="ru-RU" dirty="0"/>
          </a:p>
        </p:txBody>
      </p:sp>
      <p:sp>
        <p:nvSpPr>
          <p:cNvPr id="10" name="Ромб 9"/>
          <p:cNvSpPr/>
          <p:nvPr/>
        </p:nvSpPr>
        <p:spPr>
          <a:xfrm>
            <a:off x="9320" y="3219822"/>
            <a:ext cx="3096344" cy="1584176"/>
          </a:xfrm>
          <a:prstGeom prst="diamond">
            <a:avLst/>
          </a:prstGeom>
          <a:solidFill>
            <a:srgbClr val="FA7D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Европейская счетная палата </a:t>
            </a:r>
            <a:endParaRPr lang="ru-RU" dirty="0"/>
          </a:p>
        </p:txBody>
      </p:sp>
      <p:sp>
        <p:nvSpPr>
          <p:cNvPr id="24" name="Выгнутая влево стрелка 23"/>
          <p:cNvSpPr/>
          <p:nvPr/>
        </p:nvSpPr>
        <p:spPr>
          <a:xfrm rot="20914421">
            <a:off x="3166512" y="3246606"/>
            <a:ext cx="1684583" cy="1712694"/>
          </a:xfrm>
          <a:prstGeom prst="curvedRightArrow">
            <a:avLst>
              <a:gd name="adj1" fmla="val 25000"/>
              <a:gd name="adj2" fmla="val 10204"/>
              <a:gd name="adj3" fmla="val 25000"/>
            </a:avLst>
          </a:prstGeom>
          <a:solidFill>
            <a:schemeClr val="tx1">
              <a:lumMod val="95000"/>
              <a:lumOff val="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23" name="Выгнутая влево стрелка 22"/>
          <p:cNvSpPr/>
          <p:nvPr/>
        </p:nvSpPr>
        <p:spPr>
          <a:xfrm rot="20914421">
            <a:off x="4156930" y="3416958"/>
            <a:ext cx="1366788" cy="1035091"/>
          </a:xfrm>
          <a:prstGeom prst="curvedRightArrow">
            <a:avLst>
              <a:gd name="adj1" fmla="val 25000"/>
              <a:gd name="adj2" fmla="val 14280"/>
              <a:gd name="adj3" fmla="val 27263"/>
            </a:avLst>
          </a:prstGeom>
          <a:solidFill>
            <a:srgbClr val="00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Ромб 10"/>
          <p:cNvSpPr/>
          <p:nvPr/>
        </p:nvSpPr>
        <p:spPr>
          <a:xfrm rot="21433612">
            <a:off x="755576" y="1707654"/>
            <a:ext cx="3168352" cy="1800200"/>
          </a:xfrm>
          <a:prstGeom prst="diamond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Европейский центральный банк</a:t>
            </a:r>
            <a:endParaRPr lang="ru-RU" dirty="0"/>
          </a:p>
        </p:txBody>
      </p:sp>
      <p:sp>
        <p:nvSpPr>
          <p:cNvPr id="12" name="Ромб 11"/>
          <p:cNvSpPr/>
          <p:nvPr/>
        </p:nvSpPr>
        <p:spPr>
          <a:xfrm>
            <a:off x="3923928" y="1419622"/>
            <a:ext cx="3168352" cy="2448272"/>
          </a:xfrm>
          <a:prstGeom prst="diamond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/>
              <a:t>Европейский парламент</a:t>
            </a:r>
          </a:p>
          <a:p>
            <a:pPr algn="ctr"/>
            <a:r>
              <a:rPr lang="ru-RU" sz="1400" dirty="0"/>
              <a:t>Европейский парламент избирается каждые пять лет </a:t>
            </a:r>
            <a:r>
              <a:rPr lang="ru-RU" sz="1400" u="sng" dirty="0"/>
              <a:t>гражданами ЕС</a:t>
            </a:r>
            <a:r>
              <a:rPr lang="ru-RU" sz="1400" dirty="0"/>
              <a:t>.</a:t>
            </a:r>
          </a:p>
        </p:txBody>
      </p:sp>
      <p:sp>
        <p:nvSpPr>
          <p:cNvPr id="13" name="Блок-схема: знак завершения 12"/>
          <p:cNvSpPr/>
          <p:nvPr/>
        </p:nvSpPr>
        <p:spPr>
          <a:xfrm>
            <a:off x="5580112" y="3795886"/>
            <a:ext cx="2520280" cy="576064"/>
          </a:xfrm>
          <a:prstGeom prst="flowChartTerminator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НОБЕЛЕВСКАЯ ПРЕМИЯ-2012г.</a:t>
            </a:r>
            <a:endParaRPr lang="ru-RU" dirty="0"/>
          </a:p>
        </p:txBody>
      </p:sp>
      <p:sp>
        <p:nvSpPr>
          <p:cNvPr id="14" name="Блок-схема: знак завершения 13"/>
          <p:cNvSpPr/>
          <p:nvPr/>
        </p:nvSpPr>
        <p:spPr>
          <a:xfrm>
            <a:off x="4968552" y="4443958"/>
            <a:ext cx="3203848" cy="576064"/>
          </a:xfrm>
          <a:prstGeom prst="flowChartTerminator">
            <a:avLst/>
          </a:prstGeom>
          <a:solidFill>
            <a:srgbClr val="FF33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/>
              <a:t>В 2017 ПРЕМИЯ ПРИНЦЕССЫ АСТУРИЙСКОЙ.</a:t>
            </a:r>
            <a:endParaRPr lang="ru-RU" sz="1600" dirty="0"/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28750" cy="1076325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536"/>
            <a:ext cx="1428750" cy="107632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059582"/>
            <a:ext cx="1550572" cy="244827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832" y="2787774"/>
            <a:ext cx="2295039" cy="1881932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4416" y="363523"/>
            <a:ext cx="2367864" cy="1352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48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6d22daf625e7f85d06b96e1ac2e1adb1a8fb1e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2114</TotalTime>
  <Words>480</Words>
  <Application>Microsoft Office PowerPoint</Application>
  <PresentationFormat>Экран (16:9)</PresentationFormat>
  <Paragraphs>155</Paragraphs>
  <Slides>22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www.1ppt.com</dc:title>
  <dc:creator>www.1ppt.com</dc:creator>
  <cp:keywords>www.1ppt.com</cp:keywords>
  <cp:lastModifiedBy>Рахмон</cp:lastModifiedBy>
  <cp:revision>294</cp:revision>
  <dcterms:created xsi:type="dcterms:W3CDTF">2015-10-21T17:10:39Z</dcterms:created>
  <dcterms:modified xsi:type="dcterms:W3CDTF">2019-06-13T10:09:14Z</dcterms:modified>
</cp:coreProperties>
</file>