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19" r:id="rId3"/>
    <p:sldId id="320" r:id="rId4"/>
    <p:sldId id="321" r:id="rId5"/>
    <p:sldId id="322" r:id="rId6"/>
    <p:sldId id="323" r:id="rId7"/>
    <p:sldId id="324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09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82629" autoAdjust="0"/>
  </p:normalViewPr>
  <p:slideViewPr>
    <p:cSldViewPr snapToGrid="0">
      <p:cViewPr varScale="1">
        <p:scale>
          <a:sx n="75" d="100"/>
          <a:sy n="75" d="100"/>
        </p:scale>
        <p:origin x="73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A3117-5B18-4E83-8F53-EFF98AAC082D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B0C81-7265-44B8-8B84-505BA6D1E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83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B0C81-7265-44B8-8B84-505BA6D1EE1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720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7A82-4CC2-4058-8A44-3EB699A87259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ED3A-A11E-4D61-8154-705EB22BF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442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7A82-4CC2-4058-8A44-3EB699A87259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ED3A-A11E-4D61-8154-705EB22BF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500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7A82-4CC2-4058-8A44-3EB699A87259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ED3A-A11E-4D61-8154-705EB22BF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003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7A82-4CC2-4058-8A44-3EB699A87259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ED3A-A11E-4D61-8154-705EB22BF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210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7A82-4CC2-4058-8A44-3EB699A87259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ED3A-A11E-4D61-8154-705EB22BF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82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7A82-4CC2-4058-8A44-3EB699A87259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ED3A-A11E-4D61-8154-705EB22BF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509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7A82-4CC2-4058-8A44-3EB699A87259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ED3A-A11E-4D61-8154-705EB22BF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48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7A82-4CC2-4058-8A44-3EB699A87259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ED3A-A11E-4D61-8154-705EB22BF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29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7A82-4CC2-4058-8A44-3EB699A87259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ED3A-A11E-4D61-8154-705EB22BF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007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7A82-4CC2-4058-8A44-3EB699A87259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ED3A-A11E-4D61-8154-705EB22BF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258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7A82-4CC2-4058-8A44-3EB699A87259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ED3A-A11E-4D61-8154-705EB22BF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3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77A82-4CC2-4058-8A44-3EB699A87259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3ED3A-A11E-4D61-8154-705EB22BF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91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edu.ru/r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Тенденции развития </a:t>
            </a:r>
            <a:r>
              <a:rPr lang="ru-RU" b="1" dirty="0"/>
              <a:t>электронного обучения в России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Тимкин Сергей Леонидович, директор Института непрерывного и открытого образования </a:t>
            </a:r>
            <a:r>
              <a:rPr lang="ru-RU" dirty="0" err="1" smtClean="0"/>
              <a:t>ОмГУ</a:t>
            </a:r>
            <a:r>
              <a:rPr lang="ru-RU" dirty="0" smtClean="0"/>
              <a:t> им. Ф.М. Достоевского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89" y="155229"/>
            <a:ext cx="2823886" cy="131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6150" y="193697"/>
            <a:ext cx="1553196" cy="1641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519" y="4861892"/>
            <a:ext cx="4475586" cy="1588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341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261" y="106707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/>
              <a:t>Онлайн-обучение</a:t>
            </a:r>
            <a:br>
              <a:rPr lang="ru-RU" dirty="0"/>
            </a:br>
            <a:r>
              <a:rPr lang="ru-RU" sz="3100" dirty="0"/>
              <a:t>Ответ России на новый образовательный </a:t>
            </a:r>
            <a:r>
              <a:rPr lang="ru-RU" sz="3100" dirty="0" smtClean="0"/>
              <a:t>вызов</a:t>
            </a:r>
            <a:endParaRPr lang="ru-RU" sz="31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Перелому </a:t>
            </a:r>
            <a:r>
              <a:rPr lang="ru-RU" dirty="0"/>
              <a:t>этой позиции как и в целом развитию движения МООК в России способствует поддержка, оказываемая Министерством образования и науки. Благодаря ей в 2015 году ведущие вузы России – МГУ, </a:t>
            </a:r>
            <a:r>
              <a:rPr lang="ru-RU" dirty="0" err="1"/>
              <a:t>СПбПУ</a:t>
            </a:r>
            <a:r>
              <a:rPr lang="ru-RU" dirty="0"/>
              <a:t>, СПбГУ, НИТУ «</a:t>
            </a:r>
            <a:r>
              <a:rPr lang="ru-RU" dirty="0" err="1"/>
              <a:t>МИСиС</a:t>
            </a:r>
            <a:r>
              <a:rPr lang="ru-RU" dirty="0"/>
              <a:t>», НИУ «ВШЭ», МФТИ, </a:t>
            </a:r>
            <a:r>
              <a:rPr lang="ru-RU" dirty="0" err="1"/>
              <a:t>УрФУ</a:t>
            </a:r>
            <a:r>
              <a:rPr lang="ru-RU" dirty="0"/>
              <a:t> и ИТМО – учредили Национальную платформу «Открытое образование», предлагающую онлайн-курсы по базовым дисциплинам, изучаемым в российских университетах. Все курсы, размещенные на платформе, доступны бесплатно, а для желающих зачесть пройденный онлайн-курс при освоении образовательной программы </a:t>
            </a:r>
            <a:r>
              <a:rPr lang="ru-RU" dirty="0" err="1"/>
              <a:t>бакалавриата</a:t>
            </a:r>
            <a:r>
              <a:rPr lang="ru-RU" dirty="0"/>
              <a:t> или </a:t>
            </a:r>
            <a:r>
              <a:rPr lang="ru-RU" dirty="0" err="1"/>
              <a:t>специалитета</a:t>
            </a:r>
            <a:r>
              <a:rPr lang="ru-RU" dirty="0"/>
              <a:t> предусмотрена возможность получения сертификатов. В конце 2016 г. принят приоритетный проект «</a:t>
            </a:r>
            <a:r>
              <a:rPr lang="ru-RU" dirty="0" smtClean="0"/>
              <a:t>Современная цифровая образовательная среда в РФ (СЦОС)»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124100" y="163203"/>
            <a:ext cx="2511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https://online.edu.ru/ru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002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261" y="106707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 smtClean="0"/>
              <a:t>Онлайн-обучение</a:t>
            </a:r>
            <a:r>
              <a:rPr lang="ru-RU" dirty="0"/>
              <a:t/>
            </a:r>
            <a:br>
              <a:rPr lang="ru-RU" dirty="0"/>
            </a:br>
            <a:r>
              <a:rPr lang="ru-RU" sz="3100" dirty="0"/>
              <a:t>Ответ России на новый образовательный </a:t>
            </a:r>
            <a:r>
              <a:rPr lang="ru-RU" sz="3100" dirty="0" smtClean="0"/>
              <a:t>вызов</a:t>
            </a:r>
            <a:endParaRPr lang="ru-RU" sz="31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322" y="1477755"/>
            <a:ext cx="10515600" cy="477395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300" dirty="0" smtClean="0"/>
              <a:t>В </a:t>
            </a:r>
            <a:r>
              <a:rPr lang="ru-RU" sz="3300" dirty="0"/>
              <a:t>ходе реализации проекта в 2017-18 гг. созданы такие уникальные инструменты развития открытого образования как: </a:t>
            </a:r>
          </a:p>
          <a:p>
            <a:pPr marL="0" indent="0">
              <a:buNone/>
            </a:pPr>
            <a:r>
              <a:rPr lang="ru-RU" sz="3300" dirty="0" smtClean="0"/>
              <a:t>1) «Ресурс </a:t>
            </a:r>
            <a:r>
              <a:rPr lang="ru-RU" sz="3300" dirty="0"/>
              <a:t>одного окна» (</a:t>
            </a:r>
            <a:r>
              <a:rPr lang="ru-RU" sz="3300" u="sng" dirty="0">
                <a:hlinkClick r:id="rId2"/>
              </a:rPr>
              <a:t>https://online.edu.ru/ru</a:t>
            </a:r>
            <a:r>
              <a:rPr lang="ru-RU" sz="3300" dirty="0"/>
              <a:t>), включающий [29]: </a:t>
            </a:r>
          </a:p>
          <a:p>
            <a:r>
              <a:rPr lang="ru-RU" sz="3300" dirty="0" smtClean="0"/>
              <a:t>Реестр </a:t>
            </a:r>
            <a:r>
              <a:rPr lang="ru-RU" sz="3300" dirty="0"/>
              <a:t>онлайн-курсов, агрегирующий актуальную информацию об онлайн-курсах, </a:t>
            </a:r>
            <a:r>
              <a:rPr lang="ru-RU" sz="3300" dirty="0" smtClean="0"/>
              <a:t>размещенных </a:t>
            </a:r>
            <a:r>
              <a:rPr lang="ru-RU" sz="3300" dirty="0"/>
              <a:t>на различных платформах онлайн-обучения, их основные свойства и параметры; </a:t>
            </a:r>
          </a:p>
          <a:p>
            <a:r>
              <a:rPr lang="ru-RU" sz="3300" dirty="0" smtClean="0"/>
              <a:t>Единую </a:t>
            </a:r>
            <a:r>
              <a:rPr lang="ru-RU" sz="3300" dirty="0"/>
              <a:t>систему идентификации и аутентификации, которая  позволяет использовать одну учетную запись для входа на Портал, в информационные системы образовательных организаций и на различные платформы онлайн-обучения;</a:t>
            </a:r>
          </a:p>
          <a:p>
            <a:r>
              <a:rPr lang="ru-RU" sz="3300" dirty="0" smtClean="0"/>
              <a:t>Подсистемы </a:t>
            </a:r>
            <a:r>
              <a:rPr lang="ru-RU" sz="3300" dirty="0"/>
              <a:t>«Оценка качества онлайн-курсов» </a:t>
            </a:r>
            <a:r>
              <a:rPr lang="ru-RU" sz="3300" dirty="0" smtClean="0"/>
              <a:t>и их </a:t>
            </a:r>
            <a:r>
              <a:rPr lang="ru-RU" sz="3300" dirty="0" err="1"/>
              <a:t>рейтингования</a:t>
            </a:r>
            <a:r>
              <a:rPr lang="ru-RU" sz="3300" dirty="0"/>
              <a:t>;</a:t>
            </a:r>
          </a:p>
          <a:p>
            <a:r>
              <a:rPr lang="ru-RU" sz="3300" dirty="0" smtClean="0"/>
              <a:t>Цифровое </a:t>
            </a:r>
            <a:r>
              <a:rPr lang="ru-RU" sz="3300" dirty="0"/>
              <a:t>портфолио, предназначенное для сбора, хранения и передачи результатов прохождения слушателями онлайн-курсов. Портфолио предусматривает интеграцию с информационными системами образовательных организаций, платформами онлайн-обучения и иными информационными системами вплоть до государственных (в будущем).  </a:t>
            </a:r>
            <a:endParaRPr lang="ru-RU" sz="3300" dirty="0" smtClean="0"/>
          </a:p>
          <a:p>
            <a:pPr marL="0" indent="0">
              <a:buNone/>
            </a:pPr>
            <a:r>
              <a:rPr lang="ru-RU" sz="3300" dirty="0"/>
              <a:t>2) 10 региональных центров компетенций в области онлайн-обучения, в которых разрабатываются и реализуются программы повышения квалификации преподавателей, административных и иных работников , осуществляется поддержка созданию МООК в регионах, реализуются иные мероприятия по пропаганде и развитию МООК. </a:t>
            </a:r>
          </a:p>
          <a:p>
            <a:pPr marL="0" indent="0">
              <a:buNone/>
            </a:pPr>
            <a:r>
              <a:rPr lang="ru-RU" sz="3300" dirty="0"/>
              <a:t>3) созданы инструменты по информированию и продвижению проекта и его результатов на федеральном уровне (http://neorusedu.ru/). </a:t>
            </a:r>
            <a:endParaRPr lang="ru-RU" sz="3300" dirty="0" smtClean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124100" y="163203"/>
            <a:ext cx="2511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https://online.edu.ru/ru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597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261" y="106707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/>
              <a:t>Онлайн-обучение</a:t>
            </a:r>
            <a:br>
              <a:rPr lang="ru-RU" dirty="0"/>
            </a:br>
            <a:r>
              <a:rPr lang="ru-RU" sz="2200" b="1" dirty="0"/>
              <a:t>Открытое образование в формате МООК в России: преимущества и недостатки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</a:t>
            </a:r>
            <a:r>
              <a:rPr lang="ru-RU" dirty="0"/>
              <a:t>настоящее время российская система высшего образования вышла на новый уровень развития открытого образования и онлайн-обучения, адекватный мировому.  Функционирует система платформ-провайдеров МООК, причем их типология повторяет </a:t>
            </a:r>
            <a:r>
              <a:rPr lang="ru-RU" dirty="0" smtClean="0"/>
              <a:t>общемировую. </a:t>
            </a:r>
            <a:r>
              <a:rPr lang="ru-RU" dirty="0"/>
              <a:t>Непосредственное и опосредованное участие государства в становлении ряда платформ является не случайным, оправданным и имеет аналоги в Индии, Китае, Франции и др. странах. </a:t>
            </a:r>
          </a:p>
          <a:p>
            <a:r>
              <a:rPr lang="ru-RU" dirty="0" smtClean="0"/>
              <a:t>Помимо </a:t>
            </a:r>
            <a:r>
              <a:rPr lang="ru-RU" dirty="0"/>
              <a:t>новых инструментов развития открытого образования,  разработана уникальная модель встраивания МООК в формальную систему образования. </a:t>
            </a:r>
            <a:r>
              <a:rPr lang="ru-RU" dirty="0" smtClean="0"/>
              <a:t>Помимо </a:t>
            </a:r>
            <a:r>
              <a:rPr lang="ru-RU" dirty="0"/>
              <a:t>онлайн-обучения эта модель продуцирует более тесное сотрудничество между вузами, пусть и в виртуальном формате становится реальной и массовой академическая мобильность внутри страны.  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124100" y="163203"/>
            <a:ext cx="2511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https://online.edu.ru/ru 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13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261" y="106707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/>
              <a:t>Онлайн-обучение</a:t>
            </a:r>
            <a:br>
              <a:rPr lang="ru-RU" dirty="0"/>
            </a:br>
            <a:r>
              <a:rPr lang="ru-RU" sz="2200" b="1" dirty="0"/>
              <a:t>Открытое образование в формате МООК в России: преимущества и недостатки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Имеется </a:t>
            </a:r>
            <a:r>
              <a:rPr lang="ru-RU" dirty="0"/>
              <a:t>законодательный и нормативный базис </a:t>
            </a:r>
            <a:r>
              <a:rPr lang="ru-RU" dirty="0" smtClean="0"/>
              <a:t>онлайн-обучения, </a:t>
            </a:r>
            <a:r>
              <a:rPr lang="ru-RU" dirty="0"/>
              <a:t>но отсутствует убедительная финансовая и административная мотивация. Не преодолены опасения и предубеждения администраций вузов, преподавателей и студентов. </a:t>
            </a:r>
            <a:r>
              <a:rPr lang="ru-RU" dirty="0" smtClean="0"/>
              <a:t>Возможно</a:t>
            </a:r>
            <a:r>
              <a:rPr lang="ru-RU" dirty="0"/>
              <a:t>, полезным могут быть некоторые административные решения. Так Всеиндийский совет по техническому образованию (AICTE) требует, чтобы 10% учебных программ в 10 800 технических институтах страны приходилось на МООК </a:t>
            </a:r>
            <a:r>
              <a:rPr lang="ru-RU" dirty="0" smtClean="0"/>
              <a:t>. </a:t>
            </a:r>
            <a:endParaRPr lang="ru-RU" dirty="0"/>
          </a:p>
          <a:p>
            <a:r>
              <a:rPr lang="ru-RU" dirty="0" smtClean="0"/>
              <a:t>На </a:t>
            </a:r>
            <a:r>
              <a:rPr lang="ru-RU" dirty="0"/>
              <a:t>внешних рынках у ведущих вузов России (ВШЭ, МФТИ, СПбГУ, ТГУ, МИФИ,  НГУ, </a:t>
            </a:r>
            <a:r>
              <a:rPr lang="ru-RU" dirty="0" err="1"/>
              <a:t>СПбПУ</a:t>
            </a:r>
            <a:r>
              <a:rPr lang="ru-RU" dirty="0"/>
              <a:t>, МИФИ, МГУ и др.) имеется существенный экспортный потенциал за счет сотрудничества с глобальными платформами. </a:t>
            </a:r>
            <a:r>
              <a:rPr lang="ru-RU" dirty="0" smtClean="0"/>
              <a:t>По-настоящему </a:t>
            </a:r>
            <a:r>
              <a:rPr lang="ru-RU" dirty="0"/>
              <a:t>устойчивым экспорт онлайн-обучения может стать при наличии продвинутого отечественного провайдера, которого пока нет. «Образование на русском» ориентировано на обучение иностранцев русскому языку и только последний год здесь появились онлайн-курсы другой направленности.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124100" y="163203"/>
            <a:ext cx="2511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https://online.edu.ru/ru 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88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261" y="106707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/>
              <a:t>Онлайн-обучение</a:t>
            </a:r>
            <a:br>
              <a:rPr lang="ru-RU" dirty="0"/>
            </a:br>
            <a:r>
              <a:rPr lang="ru-RU" sz="2200" b="1" dirty="0"/>
              <a:t>Открытое образование в формате МООК в России: преимущества и недостатки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В России выстраивается национальная система открытого образования нового уровня и имеется 3-5 лет до ожидаемого нового  технологического прорыва, связанного с внедрением в образовательные продукты искусственного интеллекта,  </a:t>
            </a:r>
            <a:r>
              <a:rPr lang="ru-RU" dirty="0" err="1"/>
              <a:t>нейротехнологий</a:t>
            </a:r>
            <a:r>
              <a:rPr lang="ru-RU" dirty="0"/>
              <a:t>, машинного перевода.  Важно, чтобы набранный темп не был замедлен, важно не уронить качество нового открытого электронного обучения, важно найти механизмы и мотивы, согласовывающие интересы ведущих и региональных вузов, развивать новые недорогие бизнес-модели, наконец, не отстать технологически, внедряя новые цифровые технологии в МООК.   Растет активность жителей России в глобальной сети открытого образования:  в 2018 г. прирост российских слушателей Coursera составил 41%, что существенно выше, чем в среднем по Европе и Азии. В этом году там учились 880 тысяч россиян. Наши </a:t>
            </a:r>
            <a:r>
              <a:rPr lang="ru-RU" dirty="0" err="1"/>
              <a:t>МООКи</a:t>
            </a:r>
            <a:r>
              <a:rPr lang="ru-RU" dirty="0"/>
              <a:t> и провайдеры должны быть не менее привлекательны как для отечественных, так и для иностранных студентов и слушателей.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124100" y="163203"/>
            <a:ext cx="2511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https://online.edu.ru/ru 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14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5400" dirty="0" smtClean="0"/>
              <a:t>Спасибо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31227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5617" y="6003235"/>
            <a:ext cx="10515600" cy="43214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Коломенская </a:t>
            </a:r>
            <a:r>
              <a:rPr lang="ru-RU" dirty="0"/>
              <a:t>А.Л. Нормативно-правовое обеспечение онлайн-обучения и организация виртуальной академической мобильности. Онлайн-курс </a:t>
            </a:r>
            <a:r>
              <a:rPr lang="ru-RU" dirty="0" err="1"/>
              <a:t>УрФУ</a:t>
            </a:r>
            <a:r>
              <a:rPr lang="ru-RU" dirty="0"/>
              <a:t> им. Б.Н. Ельцина // https://openedu.ru/course/urfu/LEGAL/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226" y="731715"/>
            <a:ext cx="10714383" cy="4838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547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Феномен МООК  </a:t>
            </a:r>
            <a:r>
              <a:rPr lang="ru-RU" dirty="0" smtClean="0"/>
              <a:t>и </a:t>
            </a:r>
            <a:r>
              <a:rPr lang="ru-RU" dirty="0"/>
              <a:t>его эволюция</a:t>
            </a:r>
            <a:br>
              <a:rPr lang="ru-RU" dirty="0"/>
            </a:br>
            <a:r>
              <a:rPr lang="ru-RU" sz="2800" b="1" dirty="0" smtClean="0"/>
              <a:t>Количественное </a:t>
            </a:r>
            <a:r>
              <a:rPr lang="ru-RU" sz="2800" b="1" dirty="0"/>
              <a:t>развитие. </a:t>
            </a:r>
            <a:r>
              <a:rPr lang="ru-RU" sz="2800" b="1" dirty="0" smtClean="0"/>
              <a:t>По </a:t>
            </a:r>
            <a:r>
              <a:rPr lang="ru-RU" sz="2800" b="1" dirty="0"/>
              <a:t>данным каталога-</a:t>
            </a:r>
            <a:r>
              <a:rPr lang="ru-RU" sz="2800" b="1" dirty="0" err="1"/>
              <a:t>агрегатора</a:t>
            </a:r>
            <a:r>
              <a:rPr lang="ru-RU" sz="2800" b="1" dirty="0"/>
              <a:t> </a:t>
            </a:r>
            <a:r>
              <a:rPr lang="en-US" sz="2800" b="1" dirty="0" err="1"/>
              <a:t>ClassCentral</a:t>
            </a:r>
            <a:r>
              <a:rPr lang="en-US" sz="2800" b="1" dirty="0"/>
              <a:t> </a:t>
            </a:r>
            <a:endParaRPr lang="ru-RU" sz="28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3448300"/>
              </p:ext>
            </p:extLst>
          </p:nvPr>
        </p:nvGraphicFramePr>
        <p:xfrm>
          <a:off x="6321287" y="1879117"/>
          <a:ext cx="5396947" cy="35389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91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29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8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1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01" marR="35401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Платформа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01" marR="35401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Адрес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01" marR="35401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МООК  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01" marR="35401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01" marR="35401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Coursera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01" marR="354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https://www.coursera.org/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01" marR="354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3094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01" marR="3540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01" marR="35401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Edx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01" marR="354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https://www.edx.org/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01" marR="354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2578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01" marR="3540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01" marR="35401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FutureLearn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01" marR="354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https://www.futurelearn.com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01" marR="354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1019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01" marR="3540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01" marR="35401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Canvas Network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01" marR="354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https://www.canvas.net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01" marR="354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566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01" marR="3540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01" marR="35401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NPTEL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01" marR="354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http://nptel.ac.in/index.php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01" marR="354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522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01" marR="3540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01" marR="35401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France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Université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Numerique</a:t>
                      </a:r>
                      <a:r>
                        <a:rPr lang="ru-RU" sz="1400" dirty="0">
                          <a:effectLst/>
                        </a:rPr>
                        <a:t> (FUN)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01" marR="354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https://www.fun-mooc.fr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01" marR="354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505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01" marR="3540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1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01" marR="35401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Miríada X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01" marR="354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https://miriadax.net/home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01" marR="354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/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245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01" marR="35401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5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01" marR="35401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Udacity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01" marR="354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https://www.udacity.com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01" marR="354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233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01" marR="35401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5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01" marR="35401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openSAP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01" marR="354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https://open.sap.com/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01" marR="354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150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01" marR="35401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1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01" marR="35401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Open Education by Blackboard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01" marR="354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https://openeducation.blackboard.com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01" marR="354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115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01" marR="35401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258418" y="1879117"/>
            <a:ext cx="5854148" cy="326003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97227" y="5293377"/>
            <a:ext cx="39027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Рост количества МООК </a:t>
            </a:r>
            <a:r>
              <a:rPr lang="ru-RU" sz="1600" dirty="0" smtClean="0"/>
              <a:t>на </a:t>
            </a:r>
            <a:r>
              <a:rPr lang="ru-RU" sz="1600" dirty="0"/>
              <a:t>начало 2019 г.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397486" y="5662705"/>
            <a:ext cx="56487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Первая десятка платформ МООК по количеству курсов </a:t>
            </a:r>
            <a:r>
              <a:rPr lang="ru-RU" sz="1600" dirty="0" smtClean="0"/>
              <a:t>2019 </a:t>
            </a:r>
            <a:r>
              <a:rPr lang="ru-RU" sz="1600" dirty="0"/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3172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Феномен МООК  </a:t>
            </a:r>
            <a:r>
              <a:rPr lang="ru-RU" dirty="0" smtClean="0"/>
              <a:t>и </a:t>
            </a:r>
            <a:r>
              <a:rPr lang="ru-RU" dirty="0"/>
              <a:t>его эволюция</a:t>
            </a:r>
            <a:br>
              <a:rPr lang="ru-RU" dirty="0"/>
            </a:br>
            <a:r>
              <a:rPr lang="ru-RU" sz="2800" b="1" dirty="0" smtClean="0"/>
              <a:t>Количественное </a:t>
            </a:r>
            <a:r>
              <a:rPr lang="ru-RU" sz="2800" b="1" dirty="0"/>
              <a:t>развитие. </a:t>
            </a:r>
            <a:r>
              <a:rPr lang="ru-RU" sz="2800" b="1" dirty="0" smtClean="0"/>
              <a:t>Классификация платформ</a:t>
            </a:r>
            <a:endParaRPr lang="ru-RU" sz="2800" b="1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3344013"/>
              </p:ext>
            </p:extLst>
          </p:nvPr>
        </p:nvGraphicFramePr>
        <p:xfrm>
          <a:off x="1105824" y="1761014"/>
          <a:ext cx="9747707" cy="41148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73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4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5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Цели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Зарубежные платформы - провайдеры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0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Глобальные и экспансионистские проекты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Coursera, Edx, FutureLearn, MiríadaX, Udacity, FUN, OpenLearning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0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Национальные проекты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NPTEL, FUN, Iversity, Rwaq, EduOpen, Gacco, Open2Study, Edraak, EMMA, Jmooc, Platzi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Предметные специализации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Kadenze*, World Science U**, MOOC-ED***, Datacamp****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0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Корпоративные проекты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Canvas Network, Open Education by Blackboard,  NovoEd, EdCast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0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Коммерческие образовательные проекты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Udemy, openSAP, Federica, OpenClassrooms, First Business MOOC, IONIS, Alison, Unow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0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Университетские проекты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Stanford OpenEdx, Janux, Polimi OPEN KNOWLEDGE, UPV [X], Complexity Explorer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0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Начинающие проекты с неопределенными целями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MRUniversity</a:t>
                      </a:r>
                      <a:r>
                        <a:rPr lang="ru-RU" sz="1800" dirty="0">
                          <a:effectLst/>
                        </a:rPr>
                        <a:t>, </a:t>
                      </a:r>
                      <a:r>
                        <a:rPr lang="en-US" sz="1800" dirty="0" err="1">
                          <a:effectLst/>
                        </a:rPr>
                        <a:t>Kaikeba</a:t>
                      </a: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8257013" y="6325464"/>
            <a:ext cx="3311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http://timkin-blog.blogspot.com/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248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Феномен МООК  </a:t>
            </a:r>
            <a:r>
              <a:rPr lang="ru-RU" dirty="0" smtClean="0"/>
              <a:t>и </a:t>
            </a:r>
            <a:r>
              <a:rPr lang="ru-RU" dirty="0"/>
              <a:t>его эволюция</a:t>
            </a:r>
            <a:br>
              <a:rPr lang="ru-RU" dirty="0"/>
            </a:br>
            <a:r>
              <a:rPr lang="ru-RU" sz="2800" dirty="0" smtClean="0"/>
              <a:t>Предметные </a:t>
            </a:r>
            <a:r>
              <a:rPr lang="ru-RU" sz="2800" dirty="0"/>
              <a:t>направления </a:t>
            </a:r>
            <a:endParaRPr lang="ru-RU" sz="2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257013" y="6325464"/>
            <a:ext cx="22383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http://openedu55.ru/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0525852"/>
              </p:ext>
            </p:extLst>
          </p:nvPr>
        </p:nvGraphicFramePr>
        <p:xfrm>
          <a:off x="1003854" y="1620082"/>
          <a:ext cx="9760225" cy="43632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3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5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83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88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72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Предметное направление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ClassCentral</a:t>
                      </a:r>
                      <a:r>
                        <a:rPr lang="en-US" sz="1600" dirty="0">
                          <a:effectLst/>
                        </a:rPr>
                        <a:t>, 9500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courses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EDX</a:t>
                      </a:r>
                      <a:r>
                        <a:rPr lang="ru-RU" sz="1600">
                          <a:effectLst/>
                        </a:rPr>
                        <a:t>, 2328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Каталог ОмПОО,</a:t>
                      </a:r>
                      <a:r>
                        <a:rPr lang="en-US" sz="1600">
                          <a:effectLst/>
                        </a:rPr>
                        <a:t> 600 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Ресурс одного окна</a:t>
                      </a:r>
                      <a:r>
                        <a:rPr lang="en-US" sz="1600" dirty="0">
                          <a:effectLst/>
                        </a:rPr>
                        <a:t>, 1067 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8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Business 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1892 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481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8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Social Sciences 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1299 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337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187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167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Computer Science &amp;Programming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2028 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625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60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8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Humanities 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1071 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268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63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167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8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Science 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1064 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233 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87 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261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8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Education &amp; Teaching 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962 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110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35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192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08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Engineering 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858 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368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87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229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08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Health &amp; Medicine 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854 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27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08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Art &amp; Design 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612 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131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08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Data Science 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468 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239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08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11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Mathematics 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370 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128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61 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44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Феномен МООК  </a:t>
            </a:r>
            <a:r>
              <a:rPr lang="ru-RU" dirty="0" smtClean="0"/>
              <a:t>и </a:t>
            </a:r>
            <a:r>
              <a:rPr lang="ru-RU" dirty="0"/>
              <a:t>его эволюция</a:t>
            </a:r>
            <a:br>
              <a:rPr lang="ru-RU" dirty="0"/>
            </a:br>
            <a:r>
              <a:rPr lang="ru-RU" sz="2800" dirty="0"/>
              <a:t>Поиск устойчивой финансовой </a:t>
            </a:r>
            <a:r>
              <a:rPr lang="ru-RU" sz="2800" dirty="0" smtClean="0"/>
              <a:t>модели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60473" y="6095279"/>
            <a:ext cx="33641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http://timkin-blog.blogspot.com 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3603781"/>
              </p:ext>
            </p:extLst>
          </p:nvPr>
        </p:nvGraphicFramePr>
        <p:xfrm>
          <a:off x="6370984" y="1567207"/>
          <a:ext cx="5585790" cy="4512584"/>
        </p:xfrm>
        <a:graphic>
          <a:graphicData uri="http://schemas.openxmlformats.org/drawingml/2006/table">
            <a:tbl>
              <a:tblPr/>
              <a:tblGrid>
                <a:gridCol w="1226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8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9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93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16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1620"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 smtClean="0">
                          <a:effectLst/>
                        </a:rPr>
                        <a:t>Степень</a:t>
                      </a:r>
                      <a:endParaRPr lang="ru-RU" sz="1400" b="1" dirty="0">
                        <a:effectLst/>
                      </a:endParaRPr>
                    </a:p>
                  </a:txBody>
                  <a:tcPr marL="31081" marR="31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>
                          <a:effectLst/>
                        </a:rPr>
                        <a:t>Университет</a:t>
                      </a:r>
                    </a:p>
                  </a:txBody>
                  <a:tcPr marL="31081" marR="31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effectLst/>
                        </a:rPr>
                        <a:t>QS </a:t>
                      </a:r>
                      <a:r>
                        <a:rPr lang="ru-RU" sz="1400" b="1" dirty="0" err="1" smtClean="0">
                          <a:effectLst/>
                        </a:rPr>
                        <a:t>ranking</a:t>
                      </a:r>
                      <a:r>
                        <a:rPr lang="ru-RU" sz="1400" b="1" dirty="0" smtClean="0">
                          <a:effectLst/>
                        </a:rPr>
                        <a:t>, </a:t>
                      </a:r>
                      <a:r>
                        <a:rPr lang="ru-RU" sz="1400" b="1" dirty="0">
                          <a:effectLst/>
                        </a:rPr>
                        <a:t>2018 г.</a:t>
                      </a:r>
                    </a:p>
                  </a:txBody>
                  <a:tcPr marL="31081" marR="31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effectLst/>
                        </a:rPr>
                        <a:t>Платформа</a:t>
                      </a:r>
                    </a:p>
                  </a:txBody>
                  <a:tcPr marL="31081" marR="31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effectLst/>
                        </a:rPr>
                        <a:t>Стоимость</a:t>
                      </a:r>
                    </a:p>
                  </a:txBody>
                  <a:tcPr marL="31081" marR="31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8915"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Bachelor of Science in Computer Science</a:t>
                      </a:r>
                    </a:p>
                  </a:txBody>
                  <a:tcPr marL="31081" marR="31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University of London, goldsmiths</a:t>
                      </a:r>
                    </a:p>
                  </a:txBody>
                  <a:tcPr marL="31081" marR="31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</a:rPr>
                        <a:t>398</a:t>
                      </a:r>
                    </a:p>
                  </a:txBody>
                  <a:tcPr marL="31081" marR="31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Coursera</a:t>
                      </a:r>
                    </a:p>
                  </a:txBody>
                  <a:tcPr marL="31081" marR="31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£ 10,088* - £15,132</a:t>
                      </a:r>
                    </a:p>
                    <a:p>
                      <a:pPr algn="just"/>
                      <a:r>
                        <a:rPr lang="en-US" sz="1200" dirty="0">
                          <a:effectLst/>
                        </a:rPr>
                        <a:t>13316 – 19974</a:t>
                      </a:r>
                    </a:p>
                    <a:p>
                      <a:pPr algn="just"/>
                      <a:r>
                        <a:rPr lang="en-US" sz="1200" dirty="0">
                          <a:effectLst/>
                        </a:rPr>
                        <a:t>depending upon geographic location of student.</a:t>
                      </a:r>
                    </a:p>
                  </a:txBody>
                  <a:tcPr marL="31081" marR="31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1620"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Masters of Science in Computer Science (OMSCS)</a:t>
                      </a:r>
                    </a:p>
                  </a:txBody>
                  <a:tcPr marL="31081" marR="31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Georgia Institute of Technology</a:t>
                      </a:r>
                    </a:p>
                  </a:txBody>
                  <a:tcPr marL="31081" marR="31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</a:rPr>
                        <a:t>70</a:t>
                      </a:r>
                    </a:p>
                  </a:txBody>
                  <a:tcPr marL="31081" marR="31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err="1">
                          <a:effectLst/>
                        </a:rPr>
                        <a:t>Udacity</a:t>
                      </a:r>
                      <a:endParaRPr lang="en-US" sz="1200" dirty="0">
                        <a:effectLst/>
                      </a:endParaRPr>
                    </a:p>
                  </a:txBody>
                  <a:tcPr marL="31081" marR="31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~$7000</a:t>
                      </a:r>
                    </a:p>
                  </a:txBody>
                  <a:tcPr marL="31081" marR="31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7296"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Master’s Degree in Cybersecurity</a:t>
                      </a:r>
                    </a:p>
                  </a:txBody>
                  <a:tcPr marL="31081" marR="31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Georgia Tech</a:t>
                      </a:r>
                    </a:p>
                  </a:txBody>
                  <a:tcPr marL="31081" marR="31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</a:rPr>
                        <a:t>70</a:t>
                      </a:r>
                    </a:p>
                  </a:txBody>
                  <a:tcPr marL="31081" marR="31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err="1">
                          <a:effectLst/>
                        </a:rPr>
                        <a:t>edX</a:t>
                      </a:r>
                      <a:endParaRPr lang="en-US" sz="1200" dirty="0">
                        <a:effectLst/>
                      </a:endParaRPr>
                    </a:p>
                  </a:txBody>
                  <a:tcPr marL="31081" marR="31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$9,920</a:t>
                      </a:r>
                    </a:p>
                  </a:txBody>
                  <a:tcPr marL="31081" marR="31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1620"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Masters of Science in Analytics (OMS Analytics)</a:t>
                      </a:r>
                    </a:p>
                  </a:txBody>
                  <a:tcPr marL="31081" marR="31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Georgia Institute of Technology</a:t>
                      </a:r>
                    </a:p>
                  </a:txBody>
                  <a:tcPr marL="31081" marR="31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</a:rPr>
                        <a:t>70</a:t>
                      </a:r>
                    </a:p>
                  </a:txBody>
                  <a:tcPr marL="31081" marR="31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edX</a:t>
                      </a:r>
                    </a:p>
                  </a:txBody>
                  <a:tcPr marL="31081" marR="31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&lt; $10,000</a:t>
                      </a:r>
                    </a:p>
                  </a:txBody>
                  <a:tcPr marL="31081" marR="31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7296"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Master’s Degree in Computer Science</a:t>
                      </a:r>
                    </a:p>
                  </a:txBody>
                  <a:tcPr marL="31081" marR="31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University of Texas at Austin</a:t>
                      </a:r>
                    </a:p>
                  </a:txBody>
                  <a:tcPr marL="31081" marR="31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</a:rPr>
                        <a:t>67</a:t>
                      </a:r>
                    </a:p>
                  </a:txBody>
                  <a:tcPr marL="31081" marR="31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edX</a:t>
                      </a:r>
                    </a:p>
                  </a:txBody>
                  <a:tcPr marL="31081" marR="31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$10,000</a:t>
                      </a:r>
                    </a:p>
                  </a:txBody>
                  <a:tcPr marL="31081" marR="31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972"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Master’s Degree in Accounting</a:t>
                      </a:r>
                    </a:p>
                  </a:txBody>
                  <a:tcPr marL="31081" marR="31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Indiana University</a:t>
                      </a:r>
                    </a:p>
                  </a:txBody>
                  <a:tcPr marL="31081" marR="31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</a:rPr>
                        <a:t>304</a:t>
                      </a:r>
                    </a:p>
                  </a:txBody>
                  <a:tcPr marL="31081" marR="31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edX</a:t>
                      </a:r>
                    </a:p>
                  </a:txBody>
                  <a:tcPr marL="31081" marR="31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AUD $21,000</a:t>
                      </a:r>
                    </a:p>
                    <a:p>
                      <a:pPr algn="just"/>
                      <a:r>
                        <a:rPr lang="en-US" sz="1200" dirty="0">
                          <a:effectLst/>
                        </a:rPr>
                        <a:t>14910</a:t>
                      </a:r>
                    </a:p>
                  </a:txBody>
                  <a:tcPr marL="31081" marR="31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AutoShape 2" descr="https://3.bp.blogspot.com/-uiZ7GY5QDU0/XFUlHpHNSxI/AAAAAAAAAeg/EMqBJPApDdw25fH9U52XaqAQttyjbYnrwCLcBGAs/s1600/%25D1%2580%25D0%25B8%25D1%2581%2B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s://3.bp.blogspot.com/-uiZ7GY5QDU0/XFUlHpHNSxI/AAAAAAAAAeg/EMqBJPApDdw25fH9U52XaqAQttyjbYnrwCLcBGAs/s1600/%25D1%2580%25D0%25B8%25D1%2581%2B1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13" y="1685925"/>
            <a:ext cx="5575851" cy="3120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92154" y="4948103"/>
            <a:ext cx="52649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Шестиуровневая модель </a:t>
            </a:r>
            <a:r>
              <a:rPr lang="ru-RU" dirty="0" smtClean="0"/>
              <a:t>монетизации, </a:t>
            </a:r>
            <a:r>
              <a:rPr lang="ru-RU" dirty="0" err="1" smtClean="0"/>
              <a:t>Дхавал</a:t>
            </a:r>
            <a:r>
              <a:rPr lang="ru-RU" dirty="0" smtClean="0"/>
              <a:t> Шах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573344" y="6262659"/>
            <a:ext cx="35645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Онлайн-степени, 2019 </a:t>
            </a:r>
            <a:r>
              <a:rPr lang="en-US" dirty="0" err="1" smtClean="0"/>
              <a:t>ClassCentral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584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261" y="106707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/>
              <a:t>Феномен МООК  </a:t>
            </a:r>
            <a:r>
              <a:rPr lang="ru-RU" dirty="0" smtClean="0"/>
              <a:t>и </a:t>
            </a:r>
            <a:r>
              <a:rPr lang="ru-RU" dirty="0"/>
              <a:t>его эволюция</a:t>
            </a:r>
            <a:br>
              <a:rPr lang="ru-RU" dirty="0"/>
            </a:br>
            <a:r>
              <a:rPr lang="ru-RU" sz="2800" b="1" dirty="0"/>
              <a:t>Общая трансформация МООК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575065" y="829125"/>
            <a:ext cx="3311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http://timkin-blog.blogspot.com/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0505684"/>
              </p:ext>
            </p:extLst>
          </p:nvPr>
        </p:nvGraphicFramePr>
        <p:xfrm>
          <a:off x="406596" y="1302027"/>
          <a:ext cx="11161644" cy="52931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2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25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8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283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79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760" marR="6276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Свойства МООК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760" marR="6276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МООК в 2012-13  гг. 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760" marR="6276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МООК к 2016-17 гг.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760" marR="6276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0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760" marR="6276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Финансовая доступность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Бесплатность 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От платного сертификата до оплаты самого процесса обучения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760" marR="6276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0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760" marR="6276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Объем программы, представляемой в формате МООК 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Отдельный курс дисциплины 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От микрокурса до магистерской программы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760" marR="6276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0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760" marR="6276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Уникальность и статус контента (вуз, преподаватель)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Высочайшая 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Размывается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760" marR="6276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0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760" marR="6276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Количество обучающихся на курсе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Феноменальная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Дифференциация курсов на сверхпопулярные и  непопулярные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760" marR="6276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9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760" marR="6276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Отношение к формальному обучению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Курсы не перезачитываются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Встраивание в формальное обучение: кредиты, ДПО 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760" marR="6276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07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760" marR="6276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Формат представления и освоения  материалов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Видеоролики, множество мелких заданий, «горизонтальный </a:t>
                      </a:r>
                      <a:r>
                        <a:rPr lang="ru-RU" sz="1800" dirty="0" err="1">
                          <a:effectLst/>
                        </a:rPr>
                        <a:t>квест</a:t>
                      </a:r>
                      <a:r>
                        <a:rPr lang="ru-RU" sz="1800" dirty="0" smtClean="0">
                          <a:effectLst/>
                        </a:rPr>
                        <a:t>»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Без больших изменений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760" marR="6276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84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760" marR="6276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График процесса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Четкие начало и конец, дедлайн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Размывается, все чаще без графика: сессии (раз в семестр), когорты (помесячно), «On-demand» (по требованию)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760" marR="6276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53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760" marR="6276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Технологическая доступность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Без ограничений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Сохраняется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760" marR="6276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068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261" y="106707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/>
              <a:t>Онлайн-обучение</a:t>
            </a:r>
            <a:br>
              <a:rPr lang="ru-RU" dirty="0"/>
            </a:br>
            <a:r>
              <a:rPr lang="ru-RU" sz="3100" dirty="0"/>
              <a:t>Ответ России на новый образовательный </a:t>
            </a:r>
            <a:r>
              <a:rPr lang="ru-RU" sz="3100" dirty="0" smtClean="0"/>
              <a:t>вызов</a:t>
            </a:r>
            <a:endParaRPr lang="ru-RU" sz="31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 </a:t>
            </a:r>
            <a:r>
              <a:rPr lang="ru-RU" dirty="0"/>
              <a:t>2014 г., несмотря на почти трехгодичную задержку, процесс создания МООК в российских вузах идет весьма интенсивно. </a:t>
            </a:r>
            <a:r>
              <a:rPr lang="ru-RU" dirty="0" smtClean="0"/>
              <a:t>На </a:t>
            </a:r>
            <a:r>
              <a:rPr lang="ru-RU" dirty="0"/>
              <a:t>портале приоритетного проекта «Современная цифровая образовательная среда» (СЦОС) </a:t>
            </a:r>
            <a:r>
              <a:rPr lang="ru-RU" dirty="0" smtClean="0"/>
              <a:t>на </a:t>
            </a:r>
            <a:r>
              <a:rPr lang="ru-RU" dirty="0"/>
              <a:t>23.01.2019 г. в реестре наличествовало 1034 курсов от 113 вузов на 35 платформах</a:t>
            </a:r>
            <a:r>
              <a:rPr lang="ru-RU" dirty="0" smtClean="0"/>
              <a:t>. </a:t>
            </a:r>
            <a:endParaRPr lang="ru-RU" dirty="0"/>
          </a:p>
          <a:p>
            <a:r>
              <a:rPr lang="ru-RU" dirty="0" smtClean="0"/>
              <a:t>При </a:t>
            </a:r>
            <a:r>
              <a:rPr lang="ru-RU" dirty="0"/>
              <a:t>этом следует отметить активность российских вузов на ряде международных платформ (</a:t>
            </a:r>
            <a:r>
              <a:rPr lang="ru-RU" dirty="0" err="1"/>
              <a:t>Cuorsera</a:t>
            </a:r>
            <a:r>
              <a:rPr lang="ru-RU" dirty="0"/>
              <a:t>, EDX). </a:t>
            </a:r>
            <a:r>
              <a:rPr lang="ru-RU" dirty="0" smtClean="0"/>
              <a:t>На </a:t>
            </a:r>
            <a:r>
              <a:rPr lang="ru-RU" dirty="0" err="1"/>
              <a:t>Сoursera</a:t>
            </a:r>
            <a:r>
              <a:rPr lang="ru-RU" dirty="0"/>
              <a:t> </a:t>
            </a:r>
            <a:r>
              <a:rPr lang="ru-RU" dirty="0" smtClean="0"/>
              <a:t>курсы </a:t>
            </a:r>
            <a:r>
              <a:rPr lang="ru-RU" dirty="0"/>
              <a:t>российских вузов </a:t>
            </a:r>
            <a:r>
              <a:rPr lang="ru-RU" dirty="0" smtClean="0"/>
              <a:t>составляют 10% (90 </a:t>
            </a:r>
            <a:r>
              <a:rPr lang="ru-RU" dirty="0"/>
              <a:t>ВШЭ, 68 МФТИ, 51 СПбГУ, 37 ТГУ, 25 МИФИ, 15 НГУ, 10 </a:t>
            </a:r>
            <a:r>
              <a:rPr lang="ru-RU" dirty="0" err="1"/>
              <a:t>СПбПУ</a:t>
            </a:r>
            <a:r>
              <a:rPr lang="ru-RU" dirty="0"/>
              <a:t> и 4 МГИМО). Меньше Россия представлена на EDX: 19-ю онлайн-курсами (11 МИФИ, 4 </a:t>
            </a:r>
            <a:r>
              <a:rPr lang="ru-RU" dirty="0" err="1"/>
              <a:t>УрФУ</a:t>
            </a:r>
            <a:r>
              <a:rPr lang="ru-RU" dirty="0"/>
              <a:t>, 2 ИТМО, 2 </a:t>
            </a:r>
            <a:r>
              <a:rPr lang="ru-RU" dirty="0" err="1"/>
              <a:t>МИСиС</a:t>
            </a:r>
            <a:r>
              <a:rPr lang="ru-RU" dirty="0"/>
              <a:t>). Многие из этих курсов на английском языке.</a:t>
            </a:r>
          </a:p>
          <a:p>
            <a:r>
              <a:rPr lang="ru-RU" dirty="0" smtClean="0"/>
              <a:t>Основные </a:t>
            </a:r>
            <a:r>
              <a:rPr lang="ru-RU" dirty="0"/>
              <a:t>платформы-провайдеры, которые используют наши вузы – российские. Наиболее известны: «Открытое образование» (ОО),  </a:t>
            </a:r>
            <a:r>
              <a:rPr lang="ru-RU" dirty="0" err="1"/>
              <a:t>Универсариум</a:t>
            </a:r>
            <a:r>
              <a:rPr lang="ru-RU" dirty="0"/>
              <a:t>, </a:t>
            </a:r>
            <a:r>
              <a:rPr lang="ru-RU" dirty="0" err="1"/>
              <a:t>Лекториум</a:t>
            </a:r>
            <a:r>
              <a:rPr lang="ru-RU" dirty="0"/>
              <a:t>, </a:t>
            </a:r>
            <a:r>
              <a:rPr lang="ru-RU" dirty="0" err="1"/>
              <a:t>Stepic</a:t>
            </a:r>
            <a:r>
              <a:rPr lang="ru-RU" dirty="0"/>
              <a:t>, </a:t>
            </a:r>
            <a:r>
              <a:rPr lang="ru-RU" dirty="0" err="1"/>
              <a:t>Нетология</a:t>
            </a:r>
            <a:r>
              <a:rPr lang="ru-RU" dirty="0"/>
              <a:t>, </a:t>
            </a:r>
            <a:r>
              <a:rPr lang="ru-RU" dirty="0" err="1"/>
              <a:t>Uniweb</a:t>
            </a:r>
            <a:r>
              <a:rPr lang="ru-RU" dirty="0"/>
              <a:t>. Отечественные платформы можно распределить согласно авторской классификации провайдеров МООК (см. выше) следующим </a:t>
            </a:r>
            <a:r>
              <a:rPr lang="ru-RU" dirty="0" smtClean="0"/>
              <a:t>образом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124100" y="163203"/>
            <a:ext cx="2511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https://online.edu.ru/ru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011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261" y="106707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/>
              <a:t>Онлайн-обучение</a:t>
            </a:r>
            <a:br>
              <a:rPr lang="ru-RU" dirty="0"/>
            </a:br>
            <a:r>
              <a:rPr lang="ru-RU" sz="2800" dirty="0" smtClean="0"/>
              <a:t>Отечественные платформы МООК и их классификация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 </a:t>
            </a:r>
            <a:r>
              <a:rPr lang="ru-RU" dirty="0"/>
              <a:t>2014 г., несмотря на почти трехгодичную задержку, процесс создания МООК в российских вузах идет весьма интенсивно. </a:t>
            </a:r>
            <a:r>
              <a:rPr lang="ru-RU" dirty="0" smtClean="0"/>
              <a:t>На </a:t>
            </a:r>
            <a:r>
              <a:rPr lang="ru-RU" dirty="0"/>
              <a:t>портале приоритетного проекта «Современная цифровая образовательная среда» (СЦОС) </a:t>
            </a:r>
            <a:r>
              <a:rPr lang="ru-RU" dirty="0" smtClean="0"/>
              <a:t>на </a:t>
            </a:r>
            <a:r>
              <a:rPr lang="ru-RU" dirty="0"/>
              <a:t>23.01.2019 г. в реестре наличествовало 1034 курсов от 113 вузов на 35 платформах</a:t>
            </a:r>
            <a:r>
              <a:rPr lang="ru-RU" dirty="0" smtClean="0"/>
              <a:t>. </a:t>
            </a:r>
            <a:endParaRPr lang="ru-RU" dirty="0"/>
          </a:p>
          <a:p>
            <a:r>
              <a:rPr lang="ru-RU" dirty="0" smtClean="0"/>
              <a:t>При </a:t>
            </a:r>
            <a:r>
              <a:rPr lang="ru-RU" dirty="0"/>
              <a:t>этом следует отметить активность российских вузов на ряде международных платформ (</a:t>
            </a:r>
            <a:r>
              <a:rPr lang="ru-RU" dirty="0" err="1"/>
              <a:t>Cuorsera</a:t>
            </a:r>
            <a:r>
              <a:rPr lang="ru-RU" dirty="0"/>
              <a:t>, EDX). </a:t>
            </a:r>
            <a:r>
              <a:rPr lang="ru-RU" dirty="0" smtClean="0"/>
              <a:t>На </a:t>
            </a:r>
            <a:r>
              <a:rPr lang="ru-RU" dirty="0" err="1"/>
              <a:t>Сoursera</a:t>
            </a:r>
            <a:r>
              <a:rPr lang="ru-RU" dirty="0"/>
              <a:t> </a:t>
            </a:r>
            <a:r>
              <a:rPr lang="ru-RU" dirty="0" smtClean="0"/>
              <a:t>курсы </a:t>
            </a:r>
            <a:r>
              <a:rPr lang="ru-RU" dirty="0"/>
              <a:t>российских вузов </a:t>
            </a:r>
            <a:r>
              <a:rPr lang="ru-RU" dirty="0" smtClean="0"/>
              <a:t>составляют 10% (90 </a:t>
            </a:r>
            <a:r>
              <a:rPr lang="ru-RU" dirty="0"/>
              <a:t>ВШЭ, 68 МФТИ, 51 СПбГУ, 37 ТГУ, 25 МИФИ, 15 НГУ, 10 </a:t>
            </a:r>
            <a:r>
              <a:rPr lang="ru-RU" dirty="0" err="1"/>
              <a:t>СПбПУ</a:t>
            </a:r>
            <a:r>
              <a:rPr lang="ru-RU" dirty="0"/>
              <a:t> и 4 МГИМО). Меньше Россия представлена на EDX: 19-ю онлайн-курсами (11 МИФИ, 4 </a:t>
            </a:r>
            <a:r>
              <a:rPr lang="ru-RU" dirty="0" err="1"/>
              <a:t>УрФУ</a:t>
            </a:r>
            <a:r>
              <a:rPr lang="ru-RU" dirty="0"/>
              <a:t>, 2 ИТМО, 2 </a:t>
            </a:r>
            <a:r>
              <a:rPr lang="ru-RU" dirty="0" err="1"/>
              <a:t>МИСиС</a:t>
            </a:r>
            <a:r>
              <a:rPr lang="ru-RU" dirty="0"/>
              <a:t>). Многие из этих курсов на английском языке.</a:t>
            </a:r>
          </a:p>
          <a:p>
            <a:r>
              <a:rPr lang="ru-RU" dirty="0" smtClean="0"/>
              <a:t>Основные </a:t>
            </a:r>
            <a:r>
              <a:rPr lang="ru-RU" dirty="0"/>
              <a:t>платформы-провайдеры, которые используют наши вузы – российские. Наиболее известны: «Открытое образование» (ОО),  </a:t>
            </a:r>
            <a:r>
              <a:rPr lang="ru-RU" dirty="0" err="1"/>
              <a:t>Универсариум</a:t>
            </a:r>
            <a:r>
              <a:rPr lang="ru-RU" dirty="0"/>
              <a:t>, </a:t>
            </a:r>
            <a:r>
              <a:rPr lang="ru-RU" dirty="0" err="1"/>
              <a:t>Лекториум</a:t>
            </a:r>
            <a:r>
              <a:rPr lang="ru-RU" dirty="0"/>
              <a:t>, </a:t>
            </a:r>
            <a:r>
              <a:rPr lang="ru-RU" dirty="0" err="1"/>
              <a:t>Stepic</a:t>
            </a:r>
            <a:r>
              <a:rPr lang="ru-RU" dirty="0"/>
              <a:t>, </a:t>
            </a:r>
            <a:r>
              <a:rPr lang="ru-RU" dirty="0" err="1"/>
              <a:t>Нетология</a:t>
            </a:r>
            <a:r>
              <a:rPr lang="ru-RU" dirty="0"/>
              <a:t>, </a:t>
            </a:r>
            <a:r>
              <a:rPr lang="ru-RU" dirty="0" err="1"/>
              <a:t>Uniweb</a:t>
            </a:r>
            <a:r>
              <a:rPr lang="ru-RU" dirty="0"/>
              <a:t>. Отечественные платформы можно распределить согласно авторской классификации провайдеров МООК (см. выше) следующим </a:t>
            </a:r>
            <a:r>
              <a:rPr lang="ru-RU" dirty="0" smtClean="0"/>
              <a:t>образом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450005"/>
              </p:ext>
            </p:extLst>
          </p:nvPr>
        </p:nvGraphicFramePr>
        <p:xfrm>
          <a:off x="652254" y="1715292"/>
          <a:ext cx="10983174" cy="47739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6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68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Цели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Отечественные платформы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8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Глобальные и экспансионистские проекты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Образование на русском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8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Национальные проекты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ОО, Лекториум, Универсариум, Stepic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72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Предметные специализации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GeekBrains*, Национальная электронная платформа педагогического образования, Электронная образовательная площадка для наноиндустрии АНО «еНано», Skyeng**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04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Корпоративные проекты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Платформа БАРС Груп, НЦЭО, Портал дистанционного обучения и сертификации D-Link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6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Коммерческие образовательные проекты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Нетология,</a:t>
                      </a:r>
                      <a:r>
                        <a:rPr lang="en-US" sz="1800">
                          <a:effectLst/>
                        </a:rPr>
                        <a:t>Uniweb</a:t>
                      </a:r>
                      <a:r>
                        <a:rPr lang="ru-RU" sz="1800">
                          <a:effectLst/>
                        </a:rPr>
                        <a:t>, Теории и практики,  Universiality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60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Университетские проекты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Университет без границ (МГУ)*, Открытый Политех (СПбПУ), «Электронный университет – MOODLE» (ТГУ), СДО LAN (РАНХиГС), Онлайн-образование в НИУ ВШЭ, Открытые образовательные программы и курсы УрФУ и др. вузов</a:t>
                      </a:r>
                      <a:endParaRPr lang="ru-RU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36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Начинающие проекты с неопределенными целями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Открытый университет Егора Гайдара, Платформа NBICS.NET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545248" y="6414916"/>
            <a:ext cx="3311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http://timkin-blog.blogspot.com/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12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3533</TotalTime>
  <Words>1822</Words>
  <Application>Microsoft Office PowerPoint</Application>
  <PresentationFormat>Широкоэкранный</PresentationFormat>
  <Paragraphs>276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Тенденции развития электронного обучения в России </vt:lpstr>
      <vt:lpstr>Презентация PowerPoint</vt:lpstr>
      <vt:lpstr>Феномен МООК  и его эволюция Количественное развитие. По данным каталога-агрегатора ClassCentral </vt:lpstr>
      <vt:lpstr>Феномен МООК  и его эволюция Количественное развитие. Классификация платформ</vt:lpstr>
      <vt:lpstr>Феномен МООК  и его эволюция Предметные направления </vt:lpstr>
      <vt:lpstr>Феномен МООК  и его эволюция Поиск устойчивой финансовой модели</vt:lpstr>
      <vt:lpstr>Феномен МООК  и его эволюция Общая трансформация МООК</vt:lpstr>
      <vt:lpstr>Онлайн-обучение Ответ России на новый образовательный вызов</vt:lpstr>
      <vt:lpstr>Онлайн-обучение Отечественные платформы МООК и их классификация</vt:lpstr>
      <vt:lpstr>Онлайн-обучение Ответ России на новый образовательный вызов</vt:lpstr>
      <vt:lpstr>Онлайн-обучение Ответ России на новый образовательный вызов</vt:lpstr>
      <vt:lpstr>Онлайн-обучение Открытое образование в формате МООК в России: преимущества и недостатки </vt:lpstr>
      <vt:lpstr>Онлайн-обучение Открытое образование в формате МООК в России: преимущества и недостатки </vt:lpstr>
      <vt:lpstr>Онлайн-обучение Открытое образование в формате МООК в России: преимущества и недостатки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МООК на Moodle Сервер Moodle как платформа МООК</dc:title>
  <dc:creator>ТимкинСЛ</dc:creator>
  <cp:lastModifiedBy>RePack by Diakov</cp:lastModifiedBy>
  <cp:revision>110</cp:revision>
  <dcterms:created xsi:type="dcterms:W3CDTF">2018-05-15T09:28:54Z</dcterms:created>
  <dcterms:modified xsi:type="dcterms:W3CDTF">2019-02-20T04:28:04Z</dcterms:modified>
</cp:coreProperties>
</file>